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63" r:id="rId5"/>
    <p:sldId id="265" r:id="rId6"/>
    <p:sldId id="264" r:id="rId7"/>
    <p:sldId id="259" r:id="rId8"/>
    <p:sldId id="257" r:id="rId9"/>
    <p:sldId id="258" r:id="rId10"/>
    <p:sldId id="260" r:id="rId11"/>
    <p:sldId id="261" r:id="rId12"/>
    <p:sldId id="268" r:id="rId13"/>
    <p:sldId id="266" r:id="rId14"/>
    <p:sldId id="267" r:id="rId15"/>
    <p:sldId id="262" r:id="rId16"/>
  </p:sldIdLst>
  <p:sldSz cx="13004800" cy="9753600"/>
  <p:notesSz cx="13004800" cy="97536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">
          <p15:clr>
            <a:srgbClr val="A4A3A4"/>
          </p15:clr>
        </p15:guide>
        <p15:guide id="2" pos="7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  <a:srgbClr val="F5F4F0"/>
    <a:srgbClr val="F4F2EA"/>
    <a:srgbClr val="4F334E"/>
    <a:srgbClr val="8390FF"/>
    <a:srgbClr val="948B6C"/>
    <a:srgbClr val="FBC1E8"/>
    <a:srgbClr val="0F96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55" autoAdjust="0"/>
    <p:restoredTop sz="94689" autoAdjust="0"/>
  </p:normalViewPr>
  <p:slideViewPr>
    <p:cSldViewPr>
      <p:cViewPr varScale="1">
        <p:scale>
          <a:sx n="84" d="100"/>
          <a:sy n="84" d="100"/>
        </p:scale>
        <p:origin x="2160" y="72"/>
      </p:cViewPr>
      <p:guideLst>
        <p:guide orient="horz" pos="288"/>
        <p:guide pos="7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9165B3-41F6-4D09-B691-0764A27BD07A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D72C99EC-F04C-4896-8757-61D65FC7263D}">
      <dgm:prSet/>
      <dgm:spPr/>
      <dgm:t>
        <a:bodyPr/>
        <a:lstStyle/>
        <a:p>
          <a:r>
            <a:rPr lang="de-DE" dirty="0"/>
            <a:t>Funktioniert leider so nicht …</a:t>
          </a:r>
          <a:endParaRPr lang="en-US" dirty="0"/>
        </a:p>
      </dgm:t>
    </dgm:pt>
    <dgm:pt modelId="{B8922731-3F46-4341-BDE9-EF4D044CFC39}" type="parTrans" cxnId="{CA8BBADD-6972-46D8-99C9-DCFDD94E61FB}">
      <dgm:prSet/>
      <dgm:spPr/>
      <dgm:t>
        <a:bodyPr/>
        <a:lstStyle/>
        <a:p>
          <a:endParaRPr lang="en-US"/>
        </a:p>
      </dgm:t>
    </dgm:pt>
    <dgm:pt modelId="{9D2177FD-2F91-401D-8669-6DB96A2C99E8}" type="sibTrans" cxnId="{CA8BBADD-6972-46D8-99C9-DCFDD94E61FB}">
      <dgm:prSet/>
      <dgm:spPr/>
      <dgm:t>
        <a:bodyPr/>
        <a:lstStyle/>
        <a:p>
          <a:endParaRPr lang="en-US"/>
        </a:p>
      </dgm:t>
    </dgm:pt>
    <dgm:pt modelId="{92E2098F-476A-4AFD-A9BC-1F688E4A7381}">
      <dgm:prSet/>
      <dgm:spPr/>
      <dgm:t>
        <a:bodyPr/>
        <a:lstStyle/>
        <a:p>
          <a:r>
            <a:rPr lang="de-DE" dirty="0"/>
            <a:t>Es ist nicht möglich </a:t>
          </a:r>
          <a:r>
            <a:rPr lang="de-DE" dirty="0" err="1"/>
            <a:t>undeterministische</a:t>
          </a:r>
          <a:r>
            <a:rPr lang="de-DE" dirty="0"/>
            <a:t> Funktionen zu verwenden</a:t>
          </a:r>
          <a:endParaRPr lang="en-US" dirty="0"/>
        </a:p>
      </dgm:t>
    </dgm:pt>
    <dgm:pt modelId="{076E7A4D-606A-4031-BC4E-1DE6E6C3FA28}" type="parTrans" cxnId="{4F24156A-382A-4393-8B38-9E2043F065A5}">
      <dgm:prSet/>
      <dgm:spPr/>
      <dgm:t>
        <a:bodyPr/>
        <a:lstStyle/>
        <a:p>
          <a:endParaRPr lang="en-US"/>
        </a:p>
      </dgm:t>
    </dgm:pt>
    <dgm:pt modelId="{89213935-2613-4209-B35C-791C3FB96366}" type="sibTrans" cxnId="{4F24156A-382A-4393-8B38-9E2043F065A5}">
      <dgm:prSet/>
      <dgm:spPr/>
      <dgm:t>
        <a:bodyPr/>
        <a:lstStyle/>
        <a:p>
          <a:endParaRPr lang="en-US"/>
        </a:p>
      </dgm:t>
    </dgm:pt>
    <dgm:pt modelId="{E5F798BA-1E76-422B-904D-71429CB755A7}">
      <dgm:prSet/>
      <dgm:spPr/>
      <dgm:t>
        <a:bodyPr/>
        <a:lstStyle/>
        <a:p>
          <a:r>
            <a:rPr lang="de-DE"/>
            <a:t>SYSDATA ist nicht deterministisch für Oracle, da es nicht das selbe Ergebnis bei jeder Anfrage geliefert wird</a:t>
          </a:r>
          <a:endParaRPr lang="en-US"/>
        </a:p>
      </dgm:t>
    </dgm:pt>
    <dgm:pt modelId="{9243C6A0-4A5C-419C-9615-BA704C641A2F}" type="parTrans" cxnId="{1B0F63E2-6AA1-4341-B7B9-DCAAEDDDF690}">
      <dgm:prSet/>
      <dgm:spPr/>
      <dgm:t>
        <a:bodyPr/>
        <a:lstStyle/>
        <a:p>
          <a:endParaRPr lang="en-US"/>
        </a:p>
      </dgm:t>
    </dgm:pt>
    <dgm:pt modelId="{96484DCD-A0CC-4AAF-8282-18D379F4D75D}" type="sibTrans" cxnId="{1B0F63E2-6AA1-4341-B7B9-DCAAEDDDF690}">
      <dgm:prSet/>
      <dgm:spPr/>
      <dgm:t>
        <a:bodyPr/>
        <a:lstStyle/>
        <a:p>
          <a:endParaRPr lang="en-US"/>
        </a:p>
      </dgm:t>
    </dgm:pt>
    <dgm:pt modelId="{39520766-8EED-40C3-9166-99232018CA0D}">
      <dgm:prSet/>
      <dgm:spPr/>
      <dgm:t>
        <a:bodyPr/>
        <a:lstStyle/>
        <a:p>
          <a:r>
            <a:rPr lang="de-DE"/>
            <a:t>Warum macht das Sinn?</a:t>
          </a:r>
          <a:endParaRPr lang="en-US"/>
        </a:p>
      </dgm:t>
    </dgm:pt>
    <dgm:pt modelId="{2A8DE7B8-0067-4743-851A-643E58F2FB92}" type="parTrans" cxnId="{56DDA1DD-4991-4DEB-B70C-C4C4AC1B7C6B}">
      <dgm:prSet/>
      <dgm:spPr/>
      <dgm:t>
        <a:bodyPr/>
        <a:lstStyle/>
        <a:p>
          <a:endParaRPr lang="en-US"/>
        </a:p>
      </dgm:t>
    </dgm:pt>
    <dgm:pt modelId="{7AB7B152-E549-4BE0-9F89-34C940C71A43}" type="sibTrans" cxnId="{56DDA1DD-4991-4DEB-B70C-C4C4AC1B7C6B}">
      <dgm:prSet/>
      <dgm:spPr/>
      <dgm:t>
        <a:bodyPr/>
        <a:lstStyle/>
        <a:p>
          <a:endParaRPr lang="en-US"/>
        </a:p>
      </dgm:t>
    </dgm:pt>
    <dgm:pt modelId="{58AB8E14-D17F-47B6-97E4-47BA15FB3065}">
      <dgm:prSet/>
      <dgm:spPr/>
      <dgm:t>
        <a:bodyPr/>
        <a:lstStyle/>
        <a:p>
          <a:r>
            <a:rPr lang="de-DE"/>
            <a:t>Ein Constraint muss IMMER für ALLE Einträge gelten</a:t>
          </a:r>
          <a:endParaRPr lang="en-US"/>
        </a:p>
      </dgm:t>
    </dgm:pt>
    <dgm:pt modelId="{8E106E66-3BF7-43B2-87D7-8E2891C2F57F}" type="parTrans" cxnId="{A99663DD-37CC-4D30-ADB7-FDC73D71F931}">
      <dgm:prSet/>
      <dgm:spPr/>
      <dgm:t>
        <a:bodyPr/>
        <a:lstStyle/>
        <a:p>
          <a:endParaRPr lang="en-US"/>
        </a:p>
      </dgm:t>
    </dgm:pt>
    <dgm:pt modelId="{09AF3A1A-FCA3-4815-8C8B-A5971C3D3D89}" type="sibTrans" cxnId="{A99663DD-37CC-4D30-ADB7-FDC73D71F931}">
      <dgm:prSet/>
      <dgm:spPr/>
      <dgm:t>
        <a:bodyPr/>
        <a:lstStyle/>
        <a:p>
          <a:endParaRPr lang="en-US"/>
        </a:p>
      </dgm:t>
    </dgm:pt>
    <dgm:pt modelId="{D2AC0853-13E8-4E62-81E7-8C4485DC79E8}">
      <dgm:prSet/>
      <dgm:spPr/>
      <dgm:t>
        <a:bodyPr/>
        <a:lstStyle/>
        <a:p>
          <a:r>
            <a:rPr lang="de-DE"/>
            <a:t>Kann das nicht gewährleistet werden, wenn myData &gt; SYSDATE wäre</a:t>
          </a:r>
          <a:endParaRPr lang="en-US"/>
        </a:p>
      </dgm:t>
    </dgm:pt>
    <dgm:pt modelId="{361DEF5E-069B-43DD-ADD3-9CBEED270AB8}" type="parTrans" cxnId="{45F7D356-8D62-4368-9AFD-4C65617581CF}">
      <dgm:prSet/>
      <dgm:spPr/>
      <dgm:t>
        <a:bodyPr/>
        <a:lstStyle/>
        <a:p>
          <a:endParaRPr lang="en-US"/>
        </a:p>
      </dgm:t>
    </dgm:pt>
    <dgm:pt modelId="{01925FF6-BED5-4839-AFC6-38CC8BA3AAB9}" type="sibTrans" cxnId="{45F7D356-8D62-4368-9AFD-4C65617581CF}">
      <dgm:prSet/>
      <dgm:spPr/>
      <dgm:t>
        <a:bodyPr/>
        <a:lstStyle/>
        <a:p>
          <a:endParaRPr lang="en-US"/>
        </a:p>
      </dgm:t>
    </dgm:pt>
    <dgm:pt modelId="{21747E58-9619-4AB1-A7FD-E33614803DEC}">
      <dgm:prSet/>
      <dgm:spPr/>
      <dgm:t>
        <a:bodyPr/>
        <a:lstStyle/>
        <a:p>
          <a:r>
            <a:rPr lang="de-DE"/>
            <a:t>Irgendwann würde SYSDATE myDate „einholen“ und dann wäre eine Constraintverletztung erzeugt worden.</a:t>
          </a:r>
          <a:endParaRPr lang="en-US"/>
        </a:p>
      </dgm:t>
    </dgm:pt>
    <dgm:pt modelId="{0F9951D8-BDA4-4155-984E-A98885FC4435}" type="parTrans" cxnId="{FC47F720-EED1-444F-9A1B-FA939C235702}">
      <dgm:prSet/>
      <dgm:spPr/>
      <dgm:t>
        <a:bodyPr/>
        <a:lstStyle/>
        <a:p>
          <a:endParaRPr lang="en-US"/>
        </a:p>
      </dgm:t>
    </dgm:pt>
    <dgm:pt modelId="{DBCE1011-1476-44F7-B541-F8600DCA6A55}" type="sibTrans" cxnId="{FC47F720-EED1-444F-9A1B-FA939C235702}">
      <dgm:prSet/>
      <dgm:spPr/>
      <dgm:t>
        <a:bodyPr/>
        <a:lstStyle/>
        <a:p>
          <a:endParaRPr lang="en-US"/>
        </a:p>
      </dgm:t>
    </dgm:pt>
    <dgm:pt modelId="{C5AE5BAF-750F-4376-B827-5D901D058449}" type="pres">
      <dgm:prSet presAssocID="{449165B3-41F6-4D09-B691-0764A27BD07A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FC24B455-D582-4044-A89A-BD7750CF22AA}" type="pres">
      <dgm:prSet presAssocID="{D72C99EC-F04C-4896-8757-61D65FC7263D}" presName="horFlow" presStyleCnt="0"/>
      <dgm:spPr/>
    </dgm:pt>
    <dgm:pt modelId="{E1B3345C-AF4E-4BDA-8385-15E7974D90EE}" type="pres">
      <dgm:prSet presAssocID="{D72C99EC-F04C-4896-8757-61D65FC7263D}" presName="bigChev" presStyleLbl="node1" presStyleIdx="0" presStyleCnt="2"/>
      <dgm:spPr/>
    </dgm:pt>
    <dgm:pt modelId="{7473798A-C46A-4A8A-AAFE-D25FB1AD04E6}" type="pres">
      <dgm:prSet presAssocID="{076E7A4D-606A-4031-BC4E-1DE6E6C3FA28}" presName="parTrans" presStyleCnt="0"/>
      <dgm:spPr/>
    </dgm:pt>
    <dgm:pt modelId="{6671DC0D-0851-4FA5-8B89-026CB19E8B11}" type="pres">
      <dgm:prSet presAssocID="{92E2098F-476A-4AFD-A9BC-1F688E4A7381}" presName="node" presStyleLbl="alignAccFollowNode1" presStyleIdx="0" presStyleCnt="5">
        <dgm:presLayoutVars>
          <dgm:bulletEnabled val="1"/>
        </dgm:presLayoutVars>
      </dgm:prSet>
      <dgm:spPr/>
    </dgm:pt>
    <dgm:pt modelId="{D98EABD4-FA39-4D91-BE30-6281A31E4FE0}" type="pres">
      <dgm:prSet presAssocID="{89213935-2613-4209-B35C-791C3FB96366}" presName="sibTrans" presStyleCnt="0"/>
      <dgm:spPr/>
    </dgm:pt>
    <dgm:pt modelId="{B6B0E17F-2BA6-413D-A495-8BAA713D3CA7}" type="pres">
      <dgm:prSet presAssocID="{E5F798BA-1E76-422B-904D-71429CB755A7}" presName="node" presStyleLbl="alignAccFollowNode1" presStyleIdx="1" presStyleCnt="5">
        <dgm:presLayoutVars>
          <dgm:bulletEnabled val="1"/>
        </dgm:presLayoutVars>
      </dgm:prSet>
      <dgm:spPr/>
    </dgm:pt>
    <dgm:pt modelId="{626DF7C5-9399-42C0-AE32-AA02E19525DE}" type="pres">
      <dgm:prSet presAssocID="{D72C99EC-F04C-4896-8757-61D65FC7263D}" presName="vSp" presStyleCnt="0"/>
      <dgm:spPr/>
    </dgm:pt>
    <dgm:pt modelId="{5050D70C-B838-4A79-8AB4-D5E77A8A31A3}" type="pres">
      <dgm:prSet presAssocID="{39520766-8EED-40C3-9166-99232018CA0D}" presName="horFlow" presStyleCnt="0"/>
      <dgm:spPr/>
    </dgm:pt>
    <dgm:pt modelId="{0C011C22-E386-42A3-AAEC-43B95084CE2E}" type="pres">
      <dgm:prSet presAssocID="{39520766-8EED-40C3-9166-99232018CA0D}" presName="bigChev" presStyleLbl="node1" presStyleIdx="1" presStyleCnt="2"/>
      <dgm:spPr/>
    </dgm:pt>
    <dgm:pt modelId="{49D330EA-875A-4CA6-8E3F-189B742CE6F1}" type="pres">
      <dgm:prSet presAssocID="{8E106E66-3BF7-43B2-87D7-8E2891C2F57F}" presName="parTrans" presStyleCnt="0"/>
      <dgm:spPr/>
    </dgm:pt>
    <dgm:pt modelId="{D99E980E-21CB-4832-B7E8-A8F3095C6470}" type="pres">
      <dgm:prSet presAssocID="{58AB8E14-D17F-47B6-97E4-47BA15FB3065}" presName="node" presStyleLbl="alignAccFollowNode1" presStyleIdx="2" presStyleCnt="5">
        <dgm:presLayoutVars>
          <dgm:bulletEnabled val="1"/>
        </dgm:presLayoutVars>
      </dgm:prSet>
      <dgm:spPr/>
    </dgm:pt>
    <dgm:pt modelId="{32D49501-FE7A-44E0-B9A5-B8A039A7614B}" type="pres">
      <dgm:prSet presAssocID="{09AF3A1A-FCA3-4815-8C8B-A5971C3D3D89}" presName="sibTrans" presStyleCnt="0"/>
      <dgm:spPr/>
    </dgm:pt>
    <dgm:pt modelId="{30889FAA-C860-41F2-BEDD-E0E56205B59F}" type="pres">
      <dgm:prSet presAssocID="{D2AC0853-13E8-4E62-81E7-8C4485DC79E8}" presName="node" presStyleLbl="alignAccFollowNode1" presStyleIdx="3" presStyleCnt="5">
        <dgm:presLayoutVars>
          <dgm:bulletEnabled val="1"/>
        </dgm:presLayoutVars>
      </dgm:prSet>
      <dgm:spPr/>
    </dgm:pt>
    <dgm:pt modelId="{4CB606E7-6FAC-491F-8363-55C58B56BEEF}" type="pres">
      <dgm:prSet presAssocID="{01925FF6-BED5-4839-AFC6-38CC8BA3AAB9}" presName="sibTrans" presStyleCnt="0"/>
      <dgm:spPr/>
    </dgm:pt>
    <dgm:pt modelId="{500850E8-103A-4EBD-87DD-317F34B56139}" type="pres">
      <dgm:prSet presAssocID="{21747E58-9619-4AB1-A7FD-E33614803DEC}" presName="node" presStyleLbl="alignAccFollowNode1" presStyleIdx="4" presStyleCnt="5">
        <dgm:presLayoutVars>
          <dgm:bulletEnabled val="1"/>
        </dgm:presLayoutVars>
      </dgm:prSet>
      <dgm:spPr/>
    </dgm:pt>
  </dgm:ptLst>
  <dgm:cxnLst>
    <dgm:cxn modelId="{B06D0F00-BAD9-45A5-B308-DC1958CD8DF7}" type="presOf" srcId="{39520766-8EED-40C3-9166-99232018CA0D}" destId="{0C011C22-E386-42A3-AAEC-43B95084CE2E}" srcOrd="0" destOrd="0" presId="urn:microsoft.com/office/officeart/2005/8/layout/lProcess3"/>
    <dgm:cxn modelId="{AEE68918-2446-4578-8867-506A82E35A08}" type="presOf" srcId="{58AB8E14-D17F-47B6-97E4-47BA15FB3065}" destId="{D99E980E-21CB-4832-B7E8-A8F3095C6470}" srcOrd="0" destOrd="0" presId="urn:microsoft.com/office/officeart/2005/8/layout/lProcess3"/>
    <dgm:cxn modelId="{FC47F720-EED1-444F-9A1B-FA939C235702}" srcId="{39520766-8EED-40C3-9166-99232018CA0D}" destId="{21747E58-9619-4AB1-A7FD-E33614803DEC}" srcOrd="2" destOrd="0" parTransId="{0F9951D8-BDA4-4155-984E-A98885FC4435}" sibTransId="{DBCE1011-1476-44F7-B541-F8600DCA6A55}"/>
    <dgm:cxn modelId="{68D21826-C911-4D65-B664-6B9E46A1FC26}" type="presOf" srcId="{92E2098F-476A-4AFD-A9BC-1F688E4A7381}" destId="{6671DC0D-0851-4FA5-8B89-026CB19E8B11}" srcOrd="0" destOrd="0" presId="urn:microsoft.com/office/officeart/2005/8/layout/lProcess3"/>
    <dgm:cxn modelId="{4E08345B-A9AB-4940-ACB1-8516AB4652B3}" type="presOf" srcId="{D72C99EC-F04C-4896-8757-61D65FC7263D}" destId="{E1B3345C-AF4E-4BDA-8385-15E7974D90EE}" srcOrd="0" destOrd="0" presId="urn:microsoft.com/office/officeart/2005/8/layout/lProcess3"/>
    <dgm:cxn modelId="{4F24156A-382A-4393-8B38-9E2043F065A5}" srcId="{D72C99EC-F04C-4896-8757-61D65FC7263D}" destId="{92E2098F-476A-4AFD-A9BC-1F688E4A7381}" srcOrd="0" destOrd="0" parTransId="{076E7A4D-606A-4031-BC4E-1DE6E6C3FA28}" sibTransId="{89213935-2613-4209-B35C-791C3FB96366}"/>
    <dgm:cxn modelId="{85B98E6F-C209-40AA-BDFA-3BB0FA813DC4}" type="presOf" srcId="{449165B3-41F6-4D09-B691-0764A27BD07A}" destId="{C5AE5BAF-750F-4376-B827-5D901D058449}" srcOrd="0" destOrd="0" presId="urn:microsoft.com/office/officeart/2005/8/layout/lProcess3"/>
    <dgm:cxn modelId="{45F7D356-8D62-4368-9AFD-4C65617581CF}" srcId="{39520766-8EED-40C3-9166-99232018CA0D}" destId="{D2AC0853-13E8-4E62-81E7-8C4485DC79E8}" srcOrd="1" destOrd="0" parTransId="{361DEF5E-069B-43DD-ADD3-9CBEED270AB8}" sibTransId="{01925FF6-BED5-4839-AFC6-38CC8BA3AAB9}"/>
    <dgm:cxn modelId="{E6C17E91-321C-46A0-AF01-465C0220E8FF}" type="presOf" srcId="{21747E58-9619-4AB1-A7FD-E33614803DEC}" destId="{500850E8-103A-4EBD-87DD-317F34B56139}" srcOrd="0" destOrd="0" presId="urn:microsoft.com/office/officeart/2005/8/layout/lProcess3"/>
    <dgm:cxn modelId="{102086A2-25FB-44D5-94D2-630E0F223244}" type="presOf" srcId="{D2AC0853-13E8-4E62-81E7-8C4485DC79E8}" destId="{30889FAA-C860-41F2-BEDD-E0E56205B59F}" srcOrd="0" destOrd="0" presId="urn:microsoft.com/office/officeart/2005/8/layout/lProcess3"/>
    <dgm:cxn modelId="{C9D4CAA8-D14C-410A-9D35-A0490FC2628F}" type="presOf" srcId="{E5F798BA-1E76-422B-904D-71429CB755A7}" destId="{B6B0E17F-2BA6-413D-A495-8BAA713D3CA7}" srcOrd="0" destOrd="0" presId="urn:microsoft.com/office/officeart/2005/8/layout/lProcess3"/>
    <dgm:cxn modelId="{A99663DD-37CC-4D30-ADB7-FDC73D71F931}" srcId="{39520766-8EED-40C3-9166-99232018CA0D}" destId="{58AB8E14-D17F-47B6-97E4-47BA15FB3065}" srcOrd="0" destOrd="0" parTransId="{8E106E66-3BF7-43B2-87D7-8E2891C2F57F}" sibTransId="{09AF3A1A-FCA3-4815-8C8B-A5971C3D3D89}"/>
    <dgm:cxn modelId="{56DDA1DD-4991-4DEB-B70C-C4C4AC1B7C6B}" srcId="{449165B3-41F6-4D09-B691-0764A27BD07A}" destId="{39520766-8EED-40C3-9166-99232018CA0D}" srcOrd="1" destOrd="0" parTransId="{2A8DE7B8-0067-4743-851A-643E58F2FB92}" sibTransId="{7AB7B152-E549-4BE0-9F89-34C940C71A43}"/>
    <dgm:cxn modelId="{CA8BBADD-6972-46D8-99C9-DCFDD94E61FB}" srcId="{449165B3-41F6-4D09-B691-0764A27BD07A}" destId="{D72C99EC-F04C-4896-8757-61D65FC7263D}" srcOrd="0" destOrd="0" parTransId="{B8922731-3F46-4341-BDE9-EF4D044CFC39}" sibTransId="{9D2177FD-2F91-401D-8669-6DB96A2C99E8}"/>
    <dgm:cxn modelId="{1B0F63E2-6AA1-4341-B7B9-DCAAEDDDF690}" srcId="{D72C99EC-F04C-4896-8757-61D65FC7263D}" destId="{E5F798BA-1E76-422B-904D-71429CB755A7}" srcOrd="1" destOrd="0" parTransId="{9243C6A0-4A5C-419C-9615-BA704C641A2F}" sibTransId="{96484DCD-A0CC-4AAF-8282-18D379F4D75D}"/>
    <dgm:cxn modelId="{2D30D8B2-C4D3-4ED9-A745-289822299B9E}" type="presParOf" srcId="{C5AE5BAF-750F-4376-B827-5D901D058449}" destId="{FC24B455-D582-4044-A89A-BD7750CF22AA}" srcOrd="0" destOrd="0" presId="urn:microsoft.com/office/officeart/2005/8/layout/lProcess3"/>
    <dgm:cxn modelId="{616E7BB1-E3A6-462E-A103-CAB5C53982E8}" type="presParOf" srcId="{FC24B455-D582-4044-A89A-BD7750CF22AA}" destId="{E1B3345C-AF4E-4BDA-8385-15E7974D90EE}" srcOrd="0" destOrd="0" presId="urn:microsoft.com/office/officeart/2005/8/layout/lProcess3"/>
    <dgm:cxn modelId="{34463844-F71E-4D1C-810E-A7A7636C0C02}" type="presParOf" srcId="{FC24B455-D582-4044-A89A-BD7750CF22AA}" destId="{7473798A-C46A-4A8A-AAFE-D25FB1AD04E6}" srcOrd="1" destOrd="0" presId="urn:microsoft.com/office/officeart/2005/8/layout/lProcess3"/>
    <dgm:cxn modelId="{699B1733-2FAB-41E3-BD3B-F7785BF7D613}" type="presParOf" srcId="{FC24B455-D582-4044-A89A-BD7750CF22AA}" destId="{6671DC0D-0851-4FA5-8B89-026CB19E8B11}" srcOrd="2" destOrd="0" presId="urn:microsoft.com/office/officeart/2005/8/layout/lProcess3"/>
    <dgm:cxn modelId="{1131C592-6F08-4DF8-99A9-DDB9EB246EE8}" type="presParOf" srcId="{FC24B455-D582-4044-A89A-BD7750CF22AA}" destId="{D98EABD4-FA39-4D91-BE30-6281A31E4FE0}" srcOrd="3" destOrd="0" presId="urn:microsoft.com/office/officeart/2005/8/layout/lProcess3"/>
    <dgm:cxn modelId="{9318F99C-3C00-466A-AA42-DC7388117C28}" type="presParOf" srcId="{FC24B455-D582-4044-A89A-BD7750CF22AA}" destId="{B6B0E17F-2BA6-413D-A495-8BAA713D3CA7}" srcOrd="4" destOrd="0" presId="urn:microsoft.com/office/officeart/2005/8/layout/lProcess3"/>
    <dgm:cxn modelId="{794E8982-1A7C-4176-8ADD-37D3BA47F15D}" type="presParOf" srcId="{C5AE5BAF-750F-4376-B827-5D901D058449}" destId="{626DF7C5-9399-42C0-AE32-AA02E19525DE}" srcOrd="1" destOrd="0" presId="urn:microsoft.com/office/officeart/2005/8/layout/lProcess3"/>
    <dgm:cxn modelId="{FB522449-76FA-4858-81F1-5DCAFC6F60D3}" type="presParOf" srcId="{C5AE5BAF-750F-4376-B827-5D901D058449}" destId="{5050D70C-B838-4A79-8AB4-D5E77A8A31A3}" srcOrd="2" destOrd="0" presId="urn:microsoft.com/office/officeart/2005/8/layout/lProcess3"/>
    <dgm:cxn modelId="{CB6A4EC3-B055-4E01-8AA5-FAA5639A7CF7}" type="presParOf" srcId="{5050D70C-B838-4A79-8AB4-D5E77A8A31A3}" destId="{0C011C22-E386-42A3-AAEC-43B95084CE2E}" srcOrd="0" destOrd="0" presId="urn:microsoft.com/office/officeart/2005/8/layout/lProcess3"/>
    <dgm:cxn modelId="{6F559C29-0C8D-4EB4-B969-1CD0AFEE4C97}" type="presParOf" srcId="{5050D70C-B838-4A79-8AB4-D5E77A8A31A3}" destId="{49D330EA-875A-4CA6-8E3F-189B742CE6F1}" srcOrd="1" destOrd="0" presId="urn:microsoft.com/office/officeart/2005/8/layout/lProcess3"/>
    <dgm:cxn modelId="{706C2270-A356-4C37-9E93-E7D6567BFFC6}" type="presParOf" srcId="{5050D70C-B838-4A79-8AB4-D5E77A8A31A3}" destId="{D99E980E-21CB-4832-B7E8-A8F3095C6470}" srcOrd="2" destOrd="0" presId="urn:microsoft.com/office/officeart/2005/8/layout/lProcess3"/>
    <dgm:cxn modelId="{D2B60D26-FD70-47AB-9107-2C0C943AAC0B}" type="presParOf" srcId="{5050D70C-B838-4A79-8AB4-D5E77A8A31A3}" destId="{32D49501-FE7A-44E0-B9A5-B8A039A7614B}" srcOrd="3" destOrd="0" presId="urn:microsoft.com/office/officeart/2005/8/layout/lProcess3"/>
    <dgm:cxn modelId="{A8E7958D-B4F3-4BBA-A644-C59BA44DB00F}" type="presParOf" srcId="{5050D70C-B838-4A79-8AB4-D5E77A8A31A3}" destId="{30889FAA-C860-41F2-BEDD-E0E56205B59F}" srcOrd="4" destOrd="0" presId="urn:microsoft.com/office/officeart/2005/8/layout/lProcess3"/>
    <dgm:cxn modelId="{663E4B02-082D-45CE-905F-FD32163175F8}" type="presParOf" srcId="{5050D70C-B838-4A79-8AB4-D5E77A8A31A3}" destId="{4CB606E7-6FAC-491F-8363-55C58B56BEEF}" srcOrd="5" destOrd="0" presId="urn:microsoft.com/office/officeart/2005/8/layout/lProcess3"/>
    <dgm:cxn modelId="{C651C581-2467-4382-88DF-ED597D7149CE}" type="presParOf" srcId="{5050D70C-B838-4A79-8AB4-D5E77A8A31A3}" destId="{500850E8-103A-4EBD-87DD-317F34B56139}" srcOrd="6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FDD1209-A1CA-4A91-AA1C-DC81B50D67E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CC329959-A310-4070-8CA7-D81774B7E142}">
      <dgm:prSet/>
      <dgm:spPr/>
      <dgm:t>
        <a:bodyPr/>
        <a:lstStyle/>
        <a:p>
          <a:r>
            <a:rPr lang="de-DE" dirty="0"/>
            <a:t>In diesem Fall ist Oracle gut gläubig und nimmt eine als „</a:t>
          </a:r>
          <a:r>
            <a:rPr lang="de-DE" dirty="0" err="1"/>
            <a:t>determinitic</a:t>
          </a:r>
          <a:r>
            <a:rPr lang="de-DE" dirty="0"/>
            <a:t>“ deklarierte </a:t>
          </a:r>
          <a:r>
            <a:rPr lang="de-DE" dirty="0" err="1"/>
            <a:t>Function</a:t>
          </a:r>
          <a:r>
            <a:rPr lang="de-DE" dirty="0"/>
            <a:t> auch als solche hin, egal was darin passiert.</a:t>
          </a:r>
          <a:endParaRPr lang="en-US" dirty="0"/>
        </a:p>
      </dgm:t>
    </dgm:pt>
    <dgm:pt modelId="{EA7E0BE8-1093-45ED-92F5-9E27C944AE92}" type="parTrans" cxnId="{B789E0F4-3AD2-441E-8E00-53B15D8ADA0E}">
      <dgm:prSet/>
      <dgm:spPr/>
      <dgm:t>
        <a:bodyPr/>
        <a:lstStyle/>
        <a:p>
          <a:endParaRPr lang="en-US"/>
        </a:p>
      </dgm:t>
    </dgm:pt>
    <dgm:pt modelId="{0F84A5AC-3540-4162-97BB-8533F5FB0C83}" type="sibTrans" cxnId="{B789E0F4-3AD2-441E-8E00-53B15D8ADA0E}">
      <dgm:prSet/>
      <dgm:spPr/>
      <dgm:t>
        <a:bodyPr/>
        <a:lstStyle/>
        <a:p>
          <a:endParaRPr lang="en-US"/>
        </a:p>
      </dgm:t>
    </dgm:pt>
    <dgm:pt modelId="{53FDFA55-9FC9-4CB2-AEA7-DB6C817F9260}" type="pres">
      <dgm:prSet presAssocID="{9FDD1209-A1CA-4A91-AA1C-DC81B50D67E1}" presName="linear" presStyleCnt="0">
        <dgm:presLayoutVars>
          <dgm:animLvl val="lvl"/>
          <dgm:resizeHandles val="exact"/>
        </dgm:presLayoutVars>
      </dgm:prSet>
      <dgm:spPr/>
    </dgm:pt>
    <dgm:pt modelId="{13FD3135-B6FD-4502-AD56-48FB55BD8006}" type="pres">
      <dgm:prSet presAssocID="{CC329959-A310-4070-8CA7-D81774B7E142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260FC33A-9064-45D0-A8D9-C7181A831004}" type="presOf" srcId="{CC329959-A310-4070-8CA7-D81774B7E142}" destId="{13FD3135-B6FD-4502-AD56-48FB55BD8006}" srcOrd="0" destOrd="0" presId="urn:microsoft.com/office/officeart/2005/8/layout/vList2"/>
    <dgm:cxn modelId="{A5396449-819C-4E9E-96E4-F8EA9BA5EABA}" type="presOf" srcId="{9FDD1209-A1CA-4A91-AA1C-DC81B50D67E1}" destId="{53FDFA55-9FC9-4CB2-AEA7-DB6C817F9260}" srcOrd="0" destOrd="0" presId="urn:microsoft.com/office/officeart/2005/8/layout/vList2"/>
    <dgm:cxn modelId="{B789E0F4-3AD2-441E-8E00-53B15D8ADA0E}" srcId="{9FDD1209-A1CA-4A91-AA1C-DC81B50D67E1}" destId="{CC329959-A310-4070-8CA7-D81774B7E142}" srcOrd="0" destOrd="0" parTransId="{EA7E0BE8-1093-45ED-92F5-9E27C944AE92}" sibTransId="{0F84A5AC-3540-4162-97BB-8533F5FB0C83}"/>
    <dgm:cxn modelId="{94851E25-B2DE-4A66-AF00-76D72A7AA7B1}" type="presParOf" srcId="{53FDFA55-9FC9-4CB2-AEA7-DB6C817F9260}" destId="{13FD3135-B6FD-4502-AD56-48FB55BD800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FC5B66A-4AFD-4A06-878A-0E785403C9B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F9F3CA1-FC4C-4C33-85B9-8040E9230CC6}">
      <dgm:prSet/>
      <dgm:spPr/>
      <dgm:t>
        <a:bodyPr/>
        <a:lstStyle/>
        <a:p>
          <a:r>
            <a:rPr lang="de-DE" b="0" i="0"/>
            <a:t>Laufzeit</a:t>
          </a:r>
          <a:endParaRPr lang="en-US"/>
        </a:p>
      </dgm:t>
    </dgm:pt>
    <dgm:pt modelId="{F8FEBF62-72F6-4010-BC2D-313919763017}" type="parTrans" cxnId="{3301C601-1AC2-4B49-87EE-388108C4498F}">
      <dgm:prSet/>
      <dgm:spPr/>
      <dgm:t>
        <a:bodyPr/>
        <a:lstStyle/>
        <a:p>
          <a:endParaRPr lang="en-US"/>
        </a:p>
      </dgm:t>
    </dgm:pt>
    <dgm:pt modelId="{85C8F543-2512-4DB4-9886-4DB8C92D899A}" type="sibTrans" cxnId="{3301C601-1AC2-4B49-87EE-388108C4498F}">
      <dgm:prSet/>
      <dgm:spPr/>
      <dgm:t>
        <a:bodyPr/>
        <a:lstStyle/>
        <a:p>
          <a:endParaRPr lang="en-US"/>
        </a:p>
      </dgm:t>
    </dgm:pt>
    <dgm:pt modelId="{CA32D06C-8E5E-4D27-95DF-2168C7C9E0AD}">
      <dgm:prSet/>
      <dgm:spPr/>
      <dgm:t>
        <a:bodyPr/>
        <a:lstStyle/>
        <a:p>
          <a:r>
            <a:rPr lang="de-DE"/>
            <a:t>Trigger sind in der Regel langsamer als Constraints in der Laufzeit</a:t>
          </a:r>
          <a:endParaRPr lang="en-US"/>
        </a:p>
      </dgm:t>
    </dgm:pt>
    <dgm:pt modelId="{30D3D3CA-04B3-4FFA-A1A5-7AE0DAA1CA32}" type="parTrans" cxnId="{08E4E8F3-F2AB-4C76-BF35-82077CB67DBE}">
      <dgm:prSet/>
      <dgm:spPr/>
      <dgm:t>
        <a:bodyPr/>
        <a:lstStyle/>
        <a:p>
          <a:endParaRPr lang="en-US"/>
        </a:p>
      </dgm:t>
    </dgm:pt>
    <dgm:pt modelId="{4F4D6340-1B17-4496-BC92-0148EC0140CC}" type="sibTrans" cxnId="{08E4E8F3-F2AB-4C76-BF35-82077CB67DBE}">
      <dgm:prSet/>
      <dgm:spPr/>
      <dgm:t>
        <a:bodyPr/>
        <a:lstStyle/>
        <a:p>
          <a:endParaRPr lang="en-US"/>
        </a:p>
      </dgm:t>
    </dgm:pt>
    <dgm:pt modelId="{65EF01C5-F7BF-41F7-A810-C9F018005C23}">
      <dgm:prSet/>
      <dgm:spPr/>
      <dgm:t>
        <a:bodyPr/>
        <a:lstStyle/>
        <a:p>
          <a:r>
            <a:rPr lang="de-DE" b="0" i="0"/>
            <a:t>Multiuser</a:t>
          </a:r>
          <a:endParaRPr lang="en-US"/>
        </a:p>
      </dgm:t>
    </dgm:pt>
    <dgm:pt modelId="{DD6ED365-4D84-4F9D-A9D4-D412E59921B9}" type="parTrans" cxnId="{70C8F28E-C181-4A0A-8AC6-57A4DF46A0FA}">
      <dgm:prSet/>
      <dgm:spPr/>
      <dgm:t>
        <a:bodyPr/>
        <a:lstStyle/>
        <a:p>
          <a:endParaRPr lang="en-US"/>
        </a:p>
      </dgm:t>
    </dgm:pt>
    <dgm:pt modelId="{008B7084-67FE-4A0E-B5DB-93B25F0B6C3B}" type="sibTrans" cxnId="{70C8F28E-C181-4A0A-8AC6-57A4DF46A0FA}">
      <dgm:prSet/>
      <dgm:spPr/>
      <dgm:t>
        <a:bodyPr/>
        <a:lstStyle/>
        <a:p>
          <a:endParaRPr lang="en-US"/>
        </a:p>
      </dgm:t>
    </dgm:pt>
    <dgm:pt modelId="{44BD44C8-F443-4724-8E82-611EB9A1D009}">
      <dgm:prSet/>
      <dgm:spPr/>
      <dgm:t>
        <a:bodyPr/>
        <a:lstStyle/>
        <a:p>
          <a:r>
            <a:rPr lang="de-DE" dirty="0"/>
            <a:t>Falls mehrere User Trigger implementieren können kann es bei verschieden User zu unterschiedlichen Ergebnissen bei der selben Eingabe kommt</a:t>
          </a:r>
          <a:endParaRPr lang="en-US" dirty="0"/>
        </a:p>
      </dgm:t>
    </dgm:pt>
    <dgm:pt modelId="{5B1058D4-E9E5-4C29-8FB6-82B041BE7643}" type="parTrans" cxnId="{3E2DC2D7-1F25-4D52-A271-8B12079A722C}">
      <dgm:prSet/>
      <dgm:spPr/>
      <dgm:t>
        <a:bodyPr/>
        <a:lstStyle/>
        <a:p>
          <a:endParaRPr lang="en-US"/>
        </a:p>
      </dgm:t>
    </dgm:pt>
    <dgm:pt modelId="{B8D06582-74B2-455D-9F19-E775592327E8}" type="sibTrans" cxnId="{3E2DC2D7-1F25-4D52-A271-8B12079A722C}">
      <dgm:prSet/>
      <dgm:spPr/>
      <dgm:t>
        <a:bodyPr/>
        <a:lstStyle/>
        <a:p>
          <a:endParaRPr lang="en-US"/>
        </a:p>
      </dgm:t>
    </dgm:pt>
    <dgm:pt modelId="{40B9B580-5F5D-43B1-9E07-B1512E271A4D}">
      <dgm:prSet/>
      <dgm:spPr/>
      <dgm:t>
        <a:bodyPr/>
        <a:lstStyle/>
        <a:p>
          <a:r>
            <a:rPr lang="de-DE" b="0" i="0"/>
            <a:t>Nachvollziehbarkeit</a:t>
          </a:r>
          <a:endParaRPr lang="en-US"/>
        </a:p>
      </dgm:t>
    </dgm:pt>
    <dgm:pt modelId="{DE995F91-1CA4-4C7D-BDD5-148714E24FDD}" type="parTrans" cxnId="{A2B7BC1F-D1F4-436D-BC05-98290F8F5D56}">
      <dgm:prSet/>
      <dgm:spPr/>
      <dgm:t>
        <a:bodyPr/>
        <a:lstStyle/>
        <a:p>
          <a:endParaRPr lang="en-US"/>
        </a:p>
      </dgm:t>
    </dgm:pt>
    <dgm:pt modelId="{FF10E14E-44CC-4A45-B160-8D7A4E51E9AF}" type="sibTrans" cxnId="{A2B7BC1F-D1F4-436D-BC05-98290F8F5D56}">
      <dgm:prSet/>
      <dgm:spPr/>
      <dgm:t>
        <a:bodyPr/>
        <a:lstStyle/>
        <a:p>
          <a:endParaRPr lang="en-US"/>
        </a:p>
      </dgm:t>
    </dgm:pt>
    <dgm:pt modelId="{C1190A44-1A53-440A-B087-54E331BCCC88}">
      <dgm:prSet/>
      <dgm:spPr/>
      <dgm:t>
        <a:bodyPr/>
        <a:lstStyle/>
        <a:p>
          <a:r>
            <a:rPr lang="de-DE"/>
            <a:t>Es gibt keine „einfache Übersicht“ über Trigger und ihr Verhalten</a:t>
          </a:r>
          <a:endParaRPr lang="en-US"/>
        </a:p>
      </dgm:t>
    </dgm:pt>
    <dgm:pt modelId="{71C4BEAE-8615-4E8B-A2B6-6A36DB90635F}" type="parTrans" cxnId="{C8D4C55E-B588-4665-8879-A03AED0A5F6E}">
      <dgm:prSet/>
      <dgm:spPr/>
      <dgm:t>
        <a:bodyPr/>
        <a:lstStyle/>
        <a:p>
          <a:endParaRPr lang="en-US"/>
        </a:p>
      </dgm:t>
    </dgm:pt>
    <dgm:pt modelId="{2A659ADB-12D8-4B1C-BA56-BA454A854ADD}" type="sibTrans" cxnId="{C8D4C55E-B588-4665-8879-A03AED0A5F6E}">
      <dgm:prSet/>
      <dgm:spPr/>
      <dgm:t>
        <a:bodyPr/>
        <a:lstStyle/>
        <a:p>
          <a:endParaRPr lang="en-US"/>
        </a:p>
      </dgm:t>
    </dgm:pt>
    <dgm:pt modelId="{414D8F48-6351-44DE-8D5B-C9196C6E1901}">
      <dgm:prSet/>
      <dgm:spPr/>
      <dgm:t>
        <a:bodyPr/>
        <a:lstStyle/>
        <a:p>
          <a:r>
            <a:rPr lang="de-DE" dirty="0"/>
            <a:t>Es kann nicht einfach nachvollzogen werden, wann ein Trigger aktiv ist oder welche Trigger gerade reagiert haben</a:t>
          </a:r>
          <a:endParaRPr lang="en-US" dirty="0"/>
        </a:p>
      </dgm:t>
    </dgm:pt>
    <dgm:pt modelId="{CEEA833F-11B5-40BD-A084-FCE0C35A1970}" type="parTrans" cxnId="{56B28A1E-FA55-4BB8-B218-2D629398D214}">
      <dgm:prSet/>
      <dgm:spPr/>
      <dgm:t>
        <a:bodyPr/>
        <a:lstStyle/>
        <a:p>
          <a:endParaRPr lang="en-US"/>
        </a:p>
      </dgm:t>
    </dgm:pt>
    <dgm:pt modelId="{A31669EB-E4AB-4F11-8838-72E034F5C136}" type="sibTrans" cxnId="{56B28A1E-FA55-4BB8-B218-2D629398D214}">
      <dgm:prSet/>
      <dgm:spPr/>
      <dgm:t>
        <a:bodyPr/>
        <a:lstStyle/>
        <a:p>
          <a:endParaRPr lang="en-US"/>
        </a:p>
      </dgm:t>
    </dgm:pt>
    <dgm:pt modelId="{FDD4CF8B-F4E2-4B7C-BBFA-D232560D11CE}" type="pres">
      <dgm:prSet presAssocID="{BFC5B66A-4AFD-4A06-878A-0E785403C9BD}" presName="Name0" presStyleCnt="0">
        <dgm:presLayoutVars>
          <dgm:dir/>
          <dgm:animLvl val="lvl"/>
          <dgm:resizeHandles val="exact"/>
        </dgm:presLayoutVars>
      </dgm:prSet>
      <dgm:spPr/>
    </dgm:pt>
    <dgm:pt modelId="{C837CA08-50A7-464A-B57E-AD4C8C915AF6}" type="pres">
      <dgm:prSet presAssocID="{CF9F3CA1-FC4C-4C33-85B9-8040E9230CC6}" presName="linNode" presStyleCnt="0"/>
      <dgm:spPr/>
    </dgm:pt>
    <dgm:pt modelId="{E5C1580A-A943-4945-A237-286E42F923CE}" type="pres">
      <dgm:prSet presAssocID="{CF9F3CA1-FC4C-4C33-85B9-8040E9230CC6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CA9CC99B-5855-4E7D-8FDF-0853D5F759B9}" type="pres">
      <dgm:prSet presAssocID="{CF9F3CA1-FC4C-4C33-85B9-8040E9230CC6}" presName="descendantText" presStyleLbl="alignAccFollowNode1" presStyleIdx="0" presStyleCnt="3">
        <dgm:presLayoutVars>
          <dgm:bulletEnabled val="1"/>
        </dgm:presLayoutVars>
      </dgm:prSet>
      <dgm:spPr/>
    </dgm:pt>
    <dgm:pt modelId="{FFD814AD-A951-40C4-811D-E6C6E9BED903}" type="pres">
      <dgm:prSet presAssocID="{85C8F543-2512-4DB4-9886-4DB8C92D899A}" presName="sp" presStyleCnt="0"/>
      <dgm:spPr/>
    </dgm:pt>
    <dgm:pt modelId="{778DC2E5-CED9-4D42-BB4A-7864D9D596AC}" type="pres">
      <dgm:prSet presAssocID="{65EF01C5-F7BF-41F7-A810-C9F018005C23}" presName="linNode" presStyleCnt="0"/>
      <dgm:spPr/>
    </dgm:pt>
    <dgm:pt modelId="{248702A6-6F38-44C2-A3CD-337BA3A90FF0}" type="pres">
      <dgm:prSet presAssocID="{65EF01C5-F7BF-41F7-A810-C9F018005C23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10FB0DAE-BFC4-4834-AE93-31E04D22CD31}" type="pres">
      <dgm:prSet presAssocID="{65EF01C5-F7BF-41F7-A810-C9F018005C23}" presName="descendantText" presStyleLbl="alignAccFollowNode1" presStyleIdx="1" presStyleCnt="3">
        <dgm:presLayoutVars>
          <dgm:bulletEnabled val="1"/>
        </dgm:presLayoutVars>
      </dgm:prSet>
      <dgm:spPr/>
    </dgm:pt>
    <dgm:pt modelId="{0D05A5E8-A17E-4312-870C-2A5B56F9442A}" type="pres">
      <dgm:prSet presAssocID="{008B7084-67FE-4A0E-B5DB-93B25F0B6C3B}" presName="sp" presStyleCnt="0"/>
      <dgm:spPr/>
    </dgm:pt>
    <dgm:pt modelId="{53EA8C9F-D1AD-426F-B490-91C985B5A0D1}" type="pres">
      <dgm:prSet presAssocID="{40B9B580-5F5D-43B1-9E07-B1512E271A4D}" presName="linNode" presStyleCnt="0"/>
      <dgm:spPr/>
    </dgm:pt>
    <dgm:pt modelId="{5B7CF972-A7DB-42B6-8114-910DF63C9008}" type="pres">
      <dgm:prSet presAssocID="{40B9B580-5F5D-43B1-9E07-B1512E271A4D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9D5F62D7-40C5-44DE-BA79-6D4B25E6C9EE}" type="pres">
      <dgm:prSet presAssocID="{40B9B580-5F5D-43B1-9E07-B1512E271A4D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3301C601-1AC2-4B49-87EE-388108C4498F}" srcId="{BFC5B66A-4AFD-4A06-878A-0E785403C9BD}" destId="{CF9F3CA1-FC4C-4C33-85B9-8040E9230CC6}" srcOrd="0" destOrd="0" parTransId="{F8FEBF62-72F6-4010-BC2D-313919763017}" sibTransId="{85C8F543-2512-4DB4-9886-4DB8C92D899A}"/>
    <dgm:cxn modelId="{56B28A1E-FA55-4BB8-B218-2D629398D214}" srcId="{40B9B580-5F5D-43B1-9E07-B1512E271A4D}" destId="{414D8F48-6351-44DE-8D5B-C9196C6E1901}" srcOrd="1" destOrd="0" parTransId="{CEEA833F-11B5-40BD-A084-FCE0C35A1970}" sibTransId="{A31669EB-E4AB-4F11-8838-72E034F5C136}"/>
    <dgm:cxn modelId="{A2B7BC1F-D1F4-436D-BC05-98290F8F5D56}" srcId="{BFC5B66A-4AFD-4A06-878A-0E785403C9BD}" destId="{40B9B580-5F5D-43B1-9E07-B1512E271A4D}" srcOrd="2" destOrd="0" parTransId="{DE995F91-1CA4-4C7D-BDD5-148714E24FDD}" sibTransId="{FF10E14E-44CC-4A45-B160-8D7A4E51E9AF}"/>
    <dgm:cxn modelId="{6E5F3F2E-365B-44A8-BA63-053E390201BB}" type="presOf" srcId="{BFC5B66A-4AFD-4A06-878A-0E785403C9BD}" destId="{FDD4CF8B-F4E2-4B7C-BBFA-D232560D11CE}" srcOrd="0" destOrd="0" presId="urn:microsoft.com/office/officeart/2005/8/layout/vList5"/>
    <dgm:cxn modelId="{C8D4C55E-B588-4665-8879-A03AED0A5F6E}" srcId="{40B9B580-5F5D-43B1-9E07-B1512E271A4D}" destId="{C1190A44-1A53-440A-B087-54E331BCCC88}" srcOrd="0" destOrd="0" parTransId="{71C4BEAE-8615-4E8B-A2B6-6A36DB90635F}" sibTransId="{2A659ADB-12D8-4B1C-BA56-BA454A854ADD}"/>
    <dgm:cxn modelId="{63054259-BF06-4076-977C-DBAEF38092A6}" type="presOf" srcId="{CA32D06C-8E5E-4D27-95DF-2168C7C9E0AD}" destId="{CA9CC99B-5855-4E7D-8FDF-0853D5F759B9}" srcOrd="0" destOrd="0" presId="urn:microsoft.com/office/officeart/2005/8/layout/vList5"/>
    <dgm:cxn modelId="{8683AC7F-D8F7-463C-B41A-2BFE163982C2}" type="presOf" srcId="{40B9B580-5F5D-43B1-9E07-B1512E271A4D}" destId="{5B7CF972-A7DB-42B6-8114-910DF63C9008}" srcOrd="0" destOrd="0" presId="urn:microsoft.com/office/officeart/2005/8/layout/vList5"/>
    <dgm:cxn modelId="{70C8F28E-C181-4A0A-8AC6-57A4DF46A0FA}" srcId="{BFC5B66A-4AFD-4A06-878A-0E785403C9BD}" destId="{65EF01C5-F7BF-41F7-A810-C9F018005C23}" srcOrd="1" destOrd="0" parTransId="{DD6ED365-4D84-4F9D-A9D4-D412E59921B9}" sibTransId="{008B7084-67FE-4A0E-B5DB-93B25F0B6C3B}"/>
    <dgm:cxn modelId="{F472BFCC-BE19-412A-8FCE-CFD6630F001F}" type="presOf" srcId="{414D8F48-6351-44DE-8D5B-C9196C6E1901}" destId="{9D5F62D7-40C5-44DE-BA79-6D4B25E6C9EE}" srcOrd="0" destOrd="1" presId="urn:microsoft.com/office/officeart/2005/8/layout/vList5"/>
    <dgm:cxn modelId="{3E2DC2D7-1F25-4D52-A271-8B12079A722C}" srcId="{65EF01C5-F7BF-41F7-A810-C9F018005C23}" destId="{44BD44C8-F443-4724-8E82-611EB9A1D009}" srcOrd="0" destOrd="0" parTransId="{5B1058D4-E9E5-4C29-8FB6-82B041BE7643}" sibTransId="{B8D06582-74B2-455D-9F19-E775592327E8}"/>
    <dgm:cxn modelId="{187C6DDB-6794-4328-B6C6-37AF2F1FB562}" type="presOf" srcId="{44BD44C8-F443-4724-8E82-611EB9A1D009}" destId="{10FB0DAE-BFC4-4834-AE93-31E04D22CD31}" srcOrd="0" destOrd="0" presId="urn:microsoft.com/office/officeart/2005/8/layout/vList5"/>
    <dgm:cxn modelId="{4740F5E0-709E-4228-96C0-F9F5A56B0487}" type="presOf" srcId="{CF9F3CA1-FC4C-4C33-85B9-8040E9230CC6}" destId="{E5C1580A-A943-4945-A237-286E42F923CE}" srcOrd="0" destOrd="0" presId="urn:microsoft.com/office/officeart/2005/8/layout/vList5"/>
    <dgm:cxn modelId="{6B85B0EA-2EA7-4B04-BC8E-18AE71F95CA1}" type="presOf" srcId="{65EF01C5-F7BF-41F7-A810-C9F018005C23}" destId="{248702A6-6F38-44C2-A3CD-337BA3A90FF0}" srcOrd="0" destOrd="0" presId="urn:microsoft.com/office/officeart/2005/8/layout/vList5"/>
    <dgm:cxn modelId="{08E4E8F3-F2AB-4C76-BF35-82077CB67DBE}" srcId="{CF9F3CA1-FC4C-4C33-85B9-8040E9230CC6}" destId="{CA32D06C-8E5E-4D27-95DF-2168C7C9E0AD}" srcOrd="0" destOrd="0" parTransId="{30D3D3CA-04B3-4FFA-A1A5-7AE0DAA1CA32}" sibTransId="{4F4D6340-1B17-4496-BC92-0148EC0140CC}"/>
    <dgm:cxn modelId="{825239F7-70B7-4AC6-BDB9-760106C4DE63}" type="presOf" srcId="{C1190A44-1A53-440A-B087-54E331BCCC88}" destId="{9D5F62D7-40C5-44DE-BA79-6D4B25E6C9EE}" srcOrd="0" destOrd="0" presId="urn:microsoft.com/office/officeart/2005/8/layout/vList5"/>
    <dgm:cxn modelId="{140DB6BC-ED51-47BC-A09C-328E0D9294EA}" type="presParOf" srcId="{FDD4CF8B-F4E2-4B7C-BBFA-D232560D11CE}" destId="{C837CA08-50A7-464A-B57E-AD4C8C915AF6}" srcOrd="0" destOrd="0" presId="urn:microsoft.com/office/officeart/2005/8/layout/vList5"/>
    <dgm:cxn modelId="{D7EBE59F-8DAF-4717-A9FE-8192C4A80C10}" type="presParOf" srcId="{C837CA08-50A7-464A-B57E-AD4C8C915AF6}" destId="{E5C1580A-A943-4945-A237-286E42F923CE}" srcOrd="0" destOrd="0" presId="urn:microsoft.com/office/officeart/2005/8/layout/vList5"/>
    <dgm:cxn modelId="{3FF4696B-3C72-426A-B626-0A57D70094DA}" type="presParOf" srcId="{C837CA08-50A7-464A-B57E-AD4C8C915AF6}" destId="{CA9CC99B-5855-4E7D-8FDF-0853D5F759B9}" srcOrd="1" destOrd="0" presId="urn:microsoft.com/office/officeart/2005/8/layout/vList5"/>
    <dgm:cxn modelId="{0A7CAE12-876C-40B0-878A-0FF60B507D32}" type="presParOf" srcId="{FDD4CF8B-F4E2-4B7C-BBFA-D232560D11CE}" destId="{FFD814AD-A951-40C4-811D-E6C6E9BED903}" srcOrd="1" destOrd="0" presId="urn:microsoft.com/office/officeart/2005/8/layout/vList5"/>
    <dgm:cxn modelId="{8142947F-782D-4EF9-AEF0-771293407247}" type="presParOf" srcId="{FDD4CF8B-F4E2-4B7C-BBFA-D232560D11CE}" destId="{778DC2E5-CED9-4D42-BB4A-7864D9D596AC}" srcOrd="2" destOrd="0" presId="urn:microsoft.com/office/officeart/2005/8/layout/vList5"/>
    <dgm:cxn modelId="{1D9AE221-18CE-4BCF-8D4C-764D80DB533E}" type="presParOf" srcId="{778DC2E5-CED9-4D42-BB4A-7864D9D596AC}" destId="{248702A6-6F38-44C2-A3CD-337BA3A90FF0}" srcOrd="0" destOrd="0" presId="urn:microsoft.com/office/officeart/2005/8/layout/vList5"/>
    <dgm:cxn modelId="{33915284-50AC-4A39-BEC2-1FB30F325E9A}" type="presParOf" srcId="{778DC2E5-CED9-4D42-BB4A-7864D9D596AC}" destId="{10FB0DAE-BFC4-4834-AE93-31E04D22CD31}" srcOrd="1" destOrd="0" presId="urn:microsoft.com/office/officeart/2005/8/layout/vList5"/>
    <dgm:cxn modelId="{0F80FEE4-D06A-4A36-A5D2-5ECA513843DA}" type="presParOf" srcId="{FDD4CF8B-F4E2-4B7C-BBFA-D232560D11CE}" destId="{0D05A5E8-A17E-4312-870C-2A5B56F9442A}" srcOrd="3" destOrd="0" presId="urn:microsoft.com/office/officeart/2005/8/layout/vList5"/>
    <dgm:cxn modelId="{7DAE713E-2570-4C6C-8552-77360BF2ACC1}" type="presParOf" srcId="{FDD4CF8B-F4E2-4B7C-BBFA-D232560D11CE}" destId="{53EA8C9F-D1AD-426F-B490-91C985B5A0D1}" srcOrd="4" destOrd="0" presId="urn:microsoft.com/office/officeart/2005/8/layout/vList5"/>
    <dgm:cxn modelId="{441564EC-538F-44C7-B079-BBDF16B3CBB6}" type="presParOf" srcId="{53EA8C9F-D1AD-426F-B490-91C985B5A0D1}" destId="{5B7CF972-A7DB-42B6-8114-910DF63C9008}" srcOrd="0" destOrd="0" presId="urn:microsoft.com/office/officeart/2005/8/layout/vList5"/>
    <dgm:cxn modelId="{26149EE1-66E4-4893-84CA-B16B99F56195}" type="presParOf" srcId="{53EA8C9F-D1AD-426F-B490-91C985B5A0D1}" destId="{9D5F62D7-40C5-44DE-BA79-6D4B25E6C9E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B3345C-AF4E-4BDA-8385-15E7974D90EE}">
      <dsp:nvSpPr>
        <dsp:cNvPr id="0" name=""/>
        <dsp:cNvSpPr/>
      </dsp:nvSpPr>
      <dsp:spPr>
        <a:xfrm>
          <a:off x="6947" y="459687"/>
          <a:ext cx="3564185" cy="142567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0955" rIns="0" bIns="2095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300" kern="1200" dirty="0"/>
            <a:t>Funktioniert leider so nicht …</a:t>
          </a:r>
          <a:endParaRPr lang="en-US" sz="3300" kern="1200" dirty="0"/>
        </a:p>
      </dsp:txBody>
      <dsp:txXfrm>
        <a:off x="719784" y="459687"/>
        <a:ext cx="2138511" cy="1425674"/>
      </dsp:txXfrm>
    </dsp:sp>
    <dsp:sp modelId="{6671DC0D-0851-4FA5-8B89-026CB19E8B11}">
      <dsp:nvSpPr>
        <dsp:cNvPr id="0" name=""/>
        <dsp:cNvSpPr/>
      </dsp:nvSpPr>
      <dsp:spPr>
        <a:xfrm>
          <a:off x="3107788" y="580870"/>
          <a:ext cx="2958273" cy="1183309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8255" rIns="0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300" kern="1200" dirty="0"/>
            <a:t>Es ist nicht möglich </a:t>
          </a:r>
          <a:r>
            <a:rPr lang="de-DE" sz="1300" kern="1200" dirty="0" err="1"/>
            <a:t>undeterministische</a:t>
          </a:r>
          <a:r>
            <a:rPr lang="de-DE" sz="1300" kern="1200" dirty="0"/>
            <a:t> Funktionen zu verwenden</a:t>
          </a:r>
          <a:endParaRPr lang="en-US" sz="1300" kern="1200" dirty="0"/>
        </a:p>
      </dsp:txBody>
      <dsp:txXfrm>
        <a:off x="3699443" y="580870"/>
        <a:ext cx="1774964" cy="1183309"/>
      </dsp:txXfrm>
    </dsp:sp>
    <dsp:sp modelId="{B6B0E17F-2BA6-413D-A495-8BAA713D3CA7}">
      <dsp:nvSpPr>
        <dsp:cNvPr id="0" name=""/>
        <dsp:cNvSpPr/>
      </dsp:nvSpPr>
      <dsp:spPr>
        <a:xfrm>
          <a:off x="5651903" y="580870"/>
          <a:ext cx="2958273" cy="1183309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8255" rIns="0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300" kern="1200"/>
            <a:t>SYSDATA ist nicht deterministisch für Oracle, da es nicht das selbe Ergebnis bei jeder Anfrage geliefert wird</a:t>
          </a:r>
          <a:endParaRPr lang="en-US" sz="1300" kern="1200"/>
        </a:p>
      </dsp:txBody>
      <dsp:txXfrm>
        <a:off x="6243558" y="580870"/>
        <a:ext cx="1774964" cy="1183309"/>
      </dsp:txXfrm>
    </dsp:sp>
    <dsp:sp modelId="{0C011C22-E386-42A3-AAEC-43B95084CE2E}">
      <dsp:nvSpPr>
        <dsp:cNvPr id="0" name=""/>
        <dsp:cNvSpPr/>
      </dsp:nvSpPr>
      <dsp:spPr>
        <a:xfrm>
          <a:off x="6947" y="2084956"/>
          <a:ext cx="3564185" cy="142567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0955" rIns="0" bIns="2095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300" kern="1200"/>
            <a:t>Warum macht das Sinn?</a:t>
          </a:r>
          <a:endParaRPr lang="en-US" sz="3300" kern="1200"/>
        </a:p>
      </dsp:txBody>
      <dsp:txXfrm>
        <a:off x="719784" y="2084956"/>
        <a:ext cx="2138511" cy="1425674"/>
      </dsp:txXfrm>
    </dsp:sp>
    <dsp:sp modelId="{D99E980E-21CB-4832-B7E8-A8F3095C6470}">
      <dsp:nvSpPr>
        <dsp:cNvPr id="0" name=""/>
        <dsp:cNvSpPr/>
      </dsp:nvSpPr>
      <dsp:spPr>
        <a:xfrm>
          <a:off x="3107788" y="2206138"/>
          <a:ext cx="2958273" cy="1183309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8255" rIns="0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300" kern="1200"/>
            <a:t>Ein Constraint muss IMMER für ALLE Einträge gelten</a:t>
          </a:r>
          <a:endParaRPr lang="en-US" sz="1300" kern="1200"/>
        </a:p>
      </dsp:txBody>
      <dsp:txXfrm>
        <a:off x="3699443" y="2206138"/>
        <a:ext cx="1774964" cy="1183309"/>
      </dsp:txXfrm>
    </dsp:sp>
    <dsp:sp modelId="{30889FAA-C860-41F2-BEDD-E0E56205B59F}">
      <dsp:nvSpPr>
        <dsp:cNvPr id="0" name=""/>
        <dsp:cNvSpPr/>
      </dsp:nvSpPr>
      <dsp:spPr>
        <a:xfrm>
          <a:off x="5651903" y="2206138"/>
          <a:ext cx="2958273" cy="1183309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8255" rIns="0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300" kern="1200"/>
            <a:t>Kann das nicht gewährleistet werden, wenn myData &gt; SYSDATE wäre</a:t>
          </a:r>
          <a:endParaRPr lang="en-US" sz="1300" kern="1200"/>
        </a:p>
      </dsp:txBody>
      <dsp:txXfrm>
        <a:off x="6243558" y="2206138"/>
        <a:ext cx="1774964" cy="1183309"/>
      </dsp:txXfrm>
    </dsp:sp>
    <dsp:sp modelId="{500850E8-103A-4EBD-87DD-317F34B56139}">
      <dsp:nvSpPr>
        <dsp:cNvPr id="0" name=""/>
        <dsp:cNvSpPr/>
      </dsp:nvSpPr>
      <dsp:spPr>
        <a:xfrm>
          <a:off x="8196018" y="2206138"/>
          <a:ext cx="2958273" cy="1183309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8255" rIns="0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300" kern="1200"/>
            <a:t>Irgendwann würde SYSDATE myDate „einholen“ und dann wäre eine Constraintverletztung erzeugt worden.</a:t>
          </a:r>
          <a:endParaRPr lang="en-US" sz="1300" kern="1200"/>
        </a:p>
      </dsp:txBody>
      <dsp:txXfrm>
        <a:off x="8787673" y="2206138"/>
        <a:ext cx="1774964" cy="118330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FD3135-B6FD-4502-AD56-48FB55BD8006}">
      <dsp:nvSpPr>
        <dsp:cNvPr id="0" name=""/>
        <dsp:cNvSpPr/>
      </dsp:nvSpPr>
      <dsp:spPr>
        <a:xfrm>
          <a:off x="0" y="23793"/>
          <a:ext cx="8730952" cy="14297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600" kern="1200" dirty="0"/>
            <a:t>In diesem Fall ist Oracle gut gläubig und nimmt eine als „</a:t>
          </a:r>
          <a:r>
            <a:rPr lang="de-DE" sz="2600" kern="1200" dirty="0" err="1"/>
            <a:t>determinitic</a:t>
          </a:r>
          <a:r>
            <a:rPr lang="de-DE" sz="2600" kern="1200" dirty="0"/>
            <a:t>“ deklarierte </a:t>
          </a:r>
          <a:r>
            <a:rPr lang="de-DE" sz="2600" kern="1200" dirty="0" err="1"/>
            <a:t>Function</a:t>
          </a:r>
          <a:r>
            <a:rPr lang="de-DE" sz="2600" kern="1200" dirty="0"/>
            <a:t> auch als solche hin, egal was darin passiert.</a:t>
          </a:r>
          <a:endParaRPr lang="en-US" sz="2600" kern="1200" dirty="0"/>
        </a:p>
      </dsp:txBody>
      <dsp:txXfrm>
        <a:off x="69794" y="93587"/>
        <a:ext cx="8591364" cy="129015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9CC99B-5855-4E7D-8FDF-0853D5F759B9}">
      <dsp:nvSpPr>
        <dsp:cNvPr id="0" name=""/>
        <dsp:cNvSpPr/>
      </dsp:nvSpPr>
      <dsp:spPr>
        <a:xfrm rot="5400000">
          <a:off x="5624310" y="-2171304"/>
          <a:ext cx="1214070" cy="586479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700" kern="1200"/>
            <a:t>Trigger sind in der Regel langsamer als Constraints in der Laufzeit</a:t>
          </a:r>
          <a:endParaRPr lang="en-US" sz="1700" kern="1200"/>
        </a:p>
      </dsp:txBody>
      <dsp:txXfrm rot="-5400000">
        <a:off x="3298947" y="213325"/>
        <a:ext cx="5805530" cy="1095538"/>
      </dsp:txXfrm>
    </dsp:sp>
    <dsp:sp modelId="{E5C1580A-A943-4945-A237-286E42F923CE}">
      <dsp:nvSpPr>
        <dsp:cNvPr id="0" name=""/>
        <dsp:cNvSpPr/>
      </dsp:nvSpPr>
      <dsp:spPr>
        <a:xfrm>
          <a:off x="0" y="2299"/>
          <a:ext cx="3298947" cy="15175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700" b="0" i="0" kern="1200"/>
            <a:t>Laufzeit</a:t>
          </a:r>
          <a:endParaRPr lang="en-US" sz="2700" kern="1200"/>
        </a:p>
      </dsp:txBody>
      <dsp:txXfrm>
        <a:off x="74082" y="76381"/>
        <a:ext cx="3150783" cy="1369423"/>
      </dsp:txXfrm>
    </dsp:sp>
    <dsp:sp modelId="{10FB0DAE-BFC4-4834-AE93-31E04D22CD31}">
      <dsp:nvSpPr>
        <dsp:cNvPr id="0" name=""/>
        <dsp:cNvSpPr/>
      </dsp:nvSpPr>
      <dsp:spPr>
        <a:xfrm rot="5400000">
          <a:off x="5624310" y="-577838"/>
          <a:ext cx="1214070" cy="586479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700" kern="1200" dirty="0"/>
            <a:t>Falls mehrere User Trigger implementieren können kann es bei verschieden User zu unterschiedlichen Ergebnissen bei der selben Eingabe kommt</a:t>
          </a:r>
          <a:endParaRPr lang="en-US" sz="1700" kern="1200" dirty="0"/>
        </a:p>
      </dsp:txBody>
      <dsp:txXfrm rot="-5400000">
        <a:off x="3298947" y="1806791"/>
        <a:ext cx="5805530" cy="1095538"/>
      </dsp:txXfrm>
    </dsp:sp>
    <dsp:sp modelId="{248702A6-6F38-44C2-A3CD-337BA3A90FF0}">
      <dsp:nvSpPr>
        <dsp:cNvPr id="0" name=""/>
        <dsp:cNvSpPr/>
      </dsp:nvSpPr>
      <dsp:spPr>
        <a:xfrm>
          <a:off x="0" y="1595766"/>
          <a:ext cx="3298947" cy="15175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700" b="0" i="0" kern="1200"/>
            <a:t>Multiuser</a:t>
          </a:r>
          <a:endParaRPr lang="en-US" sz="2700" kern="1200"/>
        </a:p>
      </dsp:txBody>
      <dsp:txXfrm>
        <a:off x="74082" y="1669848"/>
        <a:ext cx="3150783" cy="1369423"/>
      </dsp:txXfrm>
    </dsp:sp>
    <dsp:sp modelId="{9D5F62D7-40C5-44DE-BA79-6D4B25E6C9EE}">
      <dsp:nvSpPr>
        <dsp:cNvPr id="0" name=""/>
        <dsp:cNvSpPr/>
      </dsp:nvSpPr>
      <dsp:spPr>
        <a:xfrm rot="5400000">
          <a:off x="5624310" y="1015628"/>
          <a:ext cx="1214070" cy="586479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700" kern="1200"/>
            <a:t>Es gibt keine „einfache Übersicht“ über Trigger und ihr Verhalten</a:t>
          </a:r>
          <a:endParaRPr lang="en-US" sz="17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700" kern="1200" dirty="0"/>
            <a:t>Es kann nicht einfach nachvollzogen werden, wann ein Trigger aktiv ist oder welche Trigger gerade reagiert haben</a:t>
          </a:r>
          <a:endParaRPr lang="en-US" sz="1700" kern="1200" dirty="0"/>
        </a:p>
      </dsp:txBody>
      <dsp:txXfrm rot="-5400000">
        <a:off x="3298947" y="3400257"/>
        <a:ext cx="5805530" cy="1095538"/>
      </dsp:txXfrm>
    </dsp:sp>
    <dsp:sp modelId="{5B7CF972-A7DB-42B6-8114-910DF63C9008}">
      <dsp:nvSpPr>
        <dsp:cNvPr id="0" name=""/>
        <dsp:cNvSpPr/>
      </dsp:nvSpPr>
      <dsp:spPr>
        <a:xfrm>
          <a:off x="0" y="3189233"/>
          <a:ext cx="3298947" cy="15175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700" b="0" i="0" kern="1200"/>
            <a:t>Nachvollziehbarkeit</a:t>
          </a:r>
          <a:endParaRPr lang="en-US" sz="2700" kern="1200"/>
        </a:p>
      </dsp:txBody>
      <dsp:txXfrm>
        <a:off x="74082" y="3263315"/>
        <a:ext cx="3150783" cy="13694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635625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7366000" y="0"/>
            <a:ext cx="5635625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DDC49-609A-3B44-A1C6-133788245302}" type="datetime1">
              <a:rPr lang="de-DE" smtClean="0"/>
              <a:pPr/>
              <a:t>30.11.2018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264650"/>
            <a:ext cx="5635625" cy="4873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7366000" y="9264650"/>
            <a:ext cx="5635625" cy="4873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7525CF-7212-804E-9855-29706471529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645022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635625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7366000" y="0"/>
            <a:ext cx="5635625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C661A5-9AB9-1949-9B9A-C46C190AE8BF}" type="datetime1">
              <a:rPr lang="de-DE" smtClean="0"/>
              <a:pPr/>
              <a:t>30.11.2018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0" y="731838"/>
            <a:ext cx="4876800" cy="3657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1300163" y="4632325"/>
            <a:ext cx="10404475" cy="43894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264650"/>
            <a:ext cx="5635625" cy="4873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7366000" y="9264650"/>
            <a:ext cx="5635625" cy="4873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4A433B-D369-FE47-BCB2-D5C24AAD91F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187222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3541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939800" y="5791200"/>
            <a:ext cx="910336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>
                <a:solidFill>
                  <a:srgbClr val="7F7F7F"/>
                </a:solidFill>
                <a:latin typeface="+mj-lt"/>
              </a:defRPr>
            </a:lvl1pPr>
          </a:lstStyle>
          <a:p>
            <a:pPr defTabSz="815975">
              <a:buFont typeface="Times New Roman" charset="0"/>
              <a:buNone/>
            </a:pPr>
            <a:endParaRPr lang="en-US" sz="2400" noProof="0" dirty="0">
              <a:solidFill>
                <a:schemeClr val="bg1">
                  <a:lumMod val="50000"/>
                </a:schemeClr>
              </a:solidFill>
              <a:latin typeface="+mj-lt"/>
              <a:ea typeface="Geneva" charset="0"/>
              <a:cs typeface="Geneva" charset="0"/>
            </a:endParaRPr>
          </a:p>
        </p:txBody>
      </p:sp>
      <p:sp>
        <p:nvSpPr>
          <p:cNvPr id="8" name="Holder 4"/>
          <p:cNvSpPr>
            <a:spLocks noGrp="1"/>
          </p:cNvSpPr>
          <p:nvPr>
            <p:ph type="ftr" sz="quarter" idx="3"/>
          </p:nvPr>
        </p:nvSpPr>
        <p:spPr>
          <a:xfrm>
            <a:off x="2463800" y="9248648"/>
            <a:ext cx="8610600" cy="276352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15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de-DE" dirty="0"/>
              <a:t>Natural Language Processing </a:t>
            </a:r>
            <a:r>
              <a:rPr lang="de-DE" dirty="0" err="1"/>
              <a:t>of</a:t>
            </a:r>
            <a:r>
              <a:rPr lang="de-DE" dirty="0"/>
              <a:t> Database </a:t>
            </a:r>
            <a:r>
              <a:rPr lang="de-DE" dirty="0" err="1"/>
              <a:t>Queries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Machine</a:t>
            </a:r>
            <a:r>
              <a:rPr lang="de-DE" dirty="0"/>
              <a:t> Learning -  </a:t>
            </a:r>
            <a:r>
              <a:rPr lang="de-DE" dirty="0" err="1"/>
              <a:t>Progess</a:t>
            </a:r>
            <a:r>
              <a:rPr lang="de-DE" dirty="0"/>
              <a:t> </a:t>
            </a:r>
            <a:r>
              <a:rPr lang="de-DE" dirty="0" err="1"/>
              <a:t>Overview</a:t>
            </a:r>
            <a:endParaRPr lang="de-DE" dirty="0"/>
          </a:p>
        </p:txBody>
      </p:sp>
      <p:sp>
        <p:nvSpPr>
          <p:cNvPr id="9" name="Holder 5"/>
          <p:cNvSpPr>
            <a:spLocks noGrp="1"/>
          </p:cNvSpPr>
          <p:nvPr>
            <p:ph type="dt" sz="half" idx="2"/>
          </p:nvPr>
        </p:nvSpPr>
        <p:spPr>
          <a:xfrm>
            <a:off x="310896" y="9245600"/>
            <a:ext cx="1467104" cy="2794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DFC1A0-EAC7-FF46-B484-6832FF4081D7}" type="datetime1">
              <a:rPr lang="de-DE" smtClean="0"/>
              <a:pPr/>
              <a:t>30.11.2018</a:t>
            </a:fld>
            <a:endParaRPr lang="en-US" dirty="0"/>
          </a:p>
        </p:txBody>
      </p:sp>
      <p:sp>
        <p:nvSpPr>
          <p:cNvPr id="10" name="Holder 6"/>
          <p:cNvSpPr>
            <a:spLocks noGrp="1"/>
          </p:cNvSpPr>
          <p:nvPr>
            <p:ph type="sldNum" sz="quarter" idx="10"/>
          </p:nvPr>
        </p:nvSpPr>
        <p:spPr>
          <a:xfrm>
            <a:off x="11836400" y="9281468"/>
            <a:ext cx="857504" cy="243532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5" name="Titel 14"/>
          <p:cNvSpPr>
            <a:spLocks noGrp="1"/>
          </p:cNvSpPr>
          <p:nvPr>
            <p:ph type="title"/>
          </p:nvPr>
        </p:nvSpPr>
        <p:spPr>
          <a:xfrm>
            <a:off x="905503" y="4648200"/>
            <a:ext cx="10841997" cy="923330"/>
          </a:xfrm>
        </p:spPr>
        <p:txBody>
          <a:bodyPr vert="horz"/>
          <a:lstStyle>
            <a:lvl1pPr>
              <a:defRPr sz="6000">
                <a:solidFill>
                  <a:srgbClr val="17375E"/>
                </a:solidFill>
                <a:latin typeface="+mj-lt"/>
              </a:defRPr>
            </a:lvl1pPr>
          </a:lstStyle>
          <a:p>
            <a:r>
              <a:rPr lang="en-US" noProof="0" dirty="0" err="1"/>
              <a:t>Mastertitelformat</a:t>
            </a:r>
            <a:r>
              <a:rPr lang="de-DE" dirty="0"/>
              <a:t> bearbeiten</a:t>
            </a:r>
          </a:p>
        </p:txBody>
      </p:sp>
      <p:sp>
        <p:nvSpPr>
          <p:cNvPr id="74" name="Holder 3"/>
          <p:cNvSpPr>
            <a:spLocks noGrp="1"/>
          </p:cNvSpPr>
          <p:nvPr>
            <p:ph type="body" idx="1" hasCustomPrompt="1"/>
          </p:nvPr>
        </p:nvSpPr>
        <p:spPr>
          <a:xfrm>
            <a:off x="939800" y="4191000"/>
            <a:ext cx="8229600" cy="295465"/>
          </a:xfrm>
        </p:spPr>
        <p:txBody>
          <a:bodyPr lIns="0" tIns="0" rIns="0" bIns="0"/>
          <a:lstStyle>
            <a:lvl1pPr>
              <a:defRPr sz="2400" b="0" i="0" cap="small">
                <a:solidFill>
                  <a:schemeClr val="bg1">
                    <a:lumMod val="50000"/>
                  </a:schemeClr>
                </a:solidFill>
                <a:latin typeface="+mj-lt"/>
                <a:cs typeface="DINPro"/>
              </a:defRPr>
            </a:lvl1pPr>
          </a:lstStyle>
          <a:p>
            <a:r>
              <a:rPr lang="de-DE" dirty="0" err="1"/>
              <a:t>fff</a:t>
            </a:r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Weiße 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ben, Bild U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DDA09B-3210-4448-A376-806AB459B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DFC734F-768C-48E4-B005-96F17442190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Natural Language Processing of Database Queries with Machine Learning -  Progess Overview</a:t>
            </a:r>
            <a:endParaRPr lang="de-DE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DD337A0-0704-4D15-A636-A13D99ABE969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C8A51442-76F6-0047-9EC6-9C35C6FEA6B1}" type="datetime1">
              <a:rPr lang="de-DE" smtClean="0"/>
              <a:pPr/>
              <a:t>30.11.2018</a:t>
            </a:fld>
            <a:endParaRPr lang="en-US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E0BC78D-89B1-4DC6-8E6B-6B8569DB6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0" name="Holder 3">
            <a:extLst>
              <a:ext uri="{FF2B5EF4-FFF2-40B4-BE49-F238E27FC236}">
                <a16:creationId xmlns:a16="http://schemas.microsoft.com/office/drawing/2014/main" id="{4B7A8170-D4FD-4230-9A3F-51A5251682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78000" y="3039760"/>
            <a:ext cx="10058399" cy="369332"/>
          </a:xfrm>
        </p:spPr>
        <p:txBody>
          <a:bodyPr lIns="0" tIns="0" rIns="0" bIns="0"/>
          <a:lstStyle>
            <a:lvl1pPr>
              <a:spcAft>
                <a:spcPts val="600"/>
              </a:spcAft>
              <a:buClr>
                <a:schemeClr val="tx2">
                  <a:lumMod val="60000"/>
                  <a:lumOff val="40000"/>
                </a:schemeClr>
              </a:buClr>
              <a:buSzPct val="110000"/>
              <a:buFont typeface="Wingdings" charset="2"/>
              <a:buNone/>
              <a:defRPr sz="2400" b="0" i="0" baseline="0">
                <a:solidFill>
                  <a:srgbClr val="595959"/>
                </a:solidFill>
                <a:latin typeface="+mj-lt"/>
                <a:cs typeface=""/>
              </a:defRPr>
            </a:lvl1pPr>
          </a:lstStyle>
          <a:p>
            <a:endParaRPr lang="en-US" noProof="0" dirty="0"/>
          </a:p>
        </p:txBody>
      </p:sp>
      <p:sp>
        <p:nvSpPr>
          <p:cNvPr id="12" name="Bildplatzhalter 11">
            <a:extLst>
              <a:ext uri="{FF2B5EF4-FFF2-40B4-BE49-F238E27FC236}">
                <a16:creationId xmlns:a16="http://schemas.microsoft.com/office/drawing/2014/main" id="{724612A1-10A0-4826-A812-C74C971AB45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778000" y="5452864"/>
            <a:ext cx="10058399" cy="3095824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9201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096" userDrawn="1">
          <p15:clr>
            <a:srgbClr val="FBAE40"/>
          </p15:clr>
        </p15:guide>
        <p15:guide id="2" orient="horz" pos="3072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39800" y="1874982"/>
            <a:ext cx="10841997" cy="677108"/>
          </a:xfrm>
        </p:spPr>
        <p:txBody>
          <a:bodyPr lIns="0" tIns="0" rIns="0" bIns="0"/>
          <a:lstStyle>
            <a:lvl1pPr>
              <a:defRPr sz="4400" b="0" i="0">
                <a:solidFill>
                  <a:srgbClr val="17375E"/>
                </a:solidFill>
                <a:latin typeface="+mj-lt"/>
                <a:cs typeface="DINPro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540000" y="3048000"/>
            <a:ext cx="8229600" cy="369332"/>
          </a:xfrm>
        </p:spPr>
        <p:txBody>
          <a:bodyPr lIns="0" tIns="0" rIns="0" bIns="0"/>
          <a:lstStyle>
            <a:lvl1pPr>
              <a:defRPr sz="2400" b="0" i="0">
                <a:solidFill>
                  <a:srgbClr val="7F7F7F"/>
                </a:solidFill>
                <a:latin typeface="+mj-lt"/>
                <a:cs typeface=""/>
              </a:defRPr>
            </a:lvl1pPr>
          </a:lstStyle>
          <a:p>
            <a:endParaRPr dirty="0"/>
          </a:p>
        </p:txBody>
      </p:sp>
      <p:sp>
        <p:nvSpPr>
          <p:cNvPr id="8" name="Holder 4"/>
          <p:cNvSpPr>
            <a:spLocks noGrp="1"/>
          </p:cNvSpPr>
          <p:nvPr>
            <p:ph type="ftr" sz="quarter" idx="3"/>
          </p:nvPr>
        </p:nvSpPr>
        <p:spPr>
          <a:xfrm>
            <a:off x="2463800" y="9248648"/>
            <a:ext cx="8610600" cy="276352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15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de-DE" dirty="0"/>
              <a:t>Natural Language Processing </a:t>
            </a:r>
            <a:r>
              <a:rPr lang="de-DE" dirty="0" err="1"/>
              <a:t>of</a:t>
            </a:r>
            <a:r>
              <a:rPr lang="de-DE" dirty="0"/>
              <a:t> Database </a:t>
            </a:r>
            <a:r>
              <a:rPr lang="de-DE" dirty="0" err="1"/>
              <a:t>Queries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Machine</a:t>
            </a:r>
            <a:r>
              <a:rPr lang="de-DE" dirty="0"/>
              <a:t> Learning -  </a:t>
            </a:r>
            <a:r>
              <a:rPr lang="de-DE" dirty="0" err="1"/>
              <a:t>Progess</a:t>
            </a:r>
            <a:r>
              <a:rPr lang="de-DE" dirty="0"/>
              <a:t> </a:t>
            </a:r>
            <a:r>
              <a:rPr lang="de-DE" dirty="0" err="1"/>
              <a:t>Overview</a:t>
            </a:r>
            <a:endParaRPr lang="de-DE" dirty="0"/>
          </a:p>
        </p:txBody>
      </p:sp>
      <p:sp>
        <p:nvSpPr>
          <p:cNvPr id="9" name="Holder 5"/>
          <p:cNvSpPr>
            <a:spLocks noGrp="1"/>
          </p:cNvSpPr>
          <p:nvPr>
            <p:ph type="dt" sz="half" idx="2"/>
          </p:nvPr>
        </p:nvSpPr>
        <p:spPr>
          <a:xfrm>
            <a:off x="310896" y="9245600"/>
            <a:ext cx="1467104" cy="2794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5EF15-2C16-6A49-87B6-C5AFB945A04B}" type="datetime1">
              <a:rPr lang="de-DE" smtClean="0"/>
              <a:pPr/>
              <a:t>30.11.2018</a:t>
            </a:fld>
            <a:endParaRPr lang="en-US" dirty="0"/>
          </a:p>
        </p:txBody>
      </p:sp>
      <p:sp>
        <p:nvSpPr>
          <p:cNvPr id="10" name="Holder 6"/>
          <p:cNvSpPr>
            <a:spLocks noGrp="1"/>
          </p:cNvSpPr>
          <p:nvPr>
            <p:ph type="sldNum" sz="quarter" idx="4"/>
          </p:nvPr>
        </p:nvSpPr>
        <p:spPr>
          <a:xfrm>
            <a:off x="11836400" y="9281468"/>
            <a:ext cx="857504" cy="243532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ufzähl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39800" y="1874982"/>
            <a:ext cx="10841997" cy="677108"/>
          </a:xfrm>
        </p:spPr>
        <p:txBody>
          <a:bodyPr lIns="0" tIns="0" rIns="0" bIns="0"/>
          <a:lstStyle>
            <a:lvl1pPr>
              <a:defRPr sz="4400" b="0" i="0">
                <a:solidFill>
                  <a:srgbClr val="17375E"/>
                </a:solidFill>
                <a:latin typeface="+mj-lt"/>
                <a:cs typeface="DINPro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540001" y="3048000"/>
            <a:ext cx="8265599" cy="369332"/>
          </a:xfrm>
        </p:spPr>
        <p:txBody>
          <a:bodyPr lIns="0" tIns="0" rIns="0" bIns="0"/>
          <a:lstStyle>
            <a:lvl1pPr>
              <a:spcAft>
                <a:spcPts val="600"/>
              </a:spcAft>
              <a:buClr>
                <a:schemeClr val="tx2">
                  <a:lumMod val="60000"/>
                  <a:lumOff val="40000"/>
                </a:schemeClr>
              </a:buClr>
              <a:buSzPct val="110000"/>
              <a:buFont typeface="Wingdings" charset="2"/>
              <a:buChar char="§"/>
              <a:defRPr sz="2400" b="0" i="0" baseline="0">
                <a:solidFill>
                  <a:srgbClr val="595959"/>
                </a:solidFill>
                <a:latin typeface="+mj-lt"/>
                <a:cs typeface=""/>
              </a:defRPr>
            </a:lvl1pPr>
          </a:lstStyle>
          <a:p>
            <a:endParaRPr lang="en-US" noProof="0" dirty="0"/>
          </a:p>
        </p:txBody>
      </p:sp>
      <p:sp>
        <p:nvSpPr>
          <p:cNvPr id="8" name="Holder 4"/>
          <p:cNvSpPr>
            <a:spLocks noGrp="1"/>
          </p:cNvSpPr>
          <p:nvPr>
            <p:ph type="ftr" sz="quarter" idx="3"/>
          </p:nvPr>
        </p:nvSpPr>
        <p:spPr>
          <a:xfrm>
            <a:off x="2463800" y="9248648"/>
            <a:ext cx="8610600" cy="276352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1500">
                <a:solidFill>
                  <a:srgbClr val="17375E"/>
                </a:solidFill>
              </a:defRPr>
            </a:lvl1pPr>
          </a:lstStyle>
          <a:p>
            <a:r>
              <a:rPr lang="de-DE" dirty="0"/>
              <a:t>Natural Language Processing </a:t>
            </a:r>
            <a:r>
              <a:rPr lang="de-DE" dirty="0" err="1"/>
              <a:t>of</a:t>
            </a:r>
            <a:r>
              <a:rPr lang="de-DE" dirty="0"/>
              <a:t> Database </a:t>
            </a:r>
            <a:r>
              <a:rPr lang="de-DE" dirty="0" err="1"/>
              <a:t>Queries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Machine</a:t>
            </a:r>
            <a:r>
              <a:rPr lang="de-DE" dirty="0"/>
              <a:t> Learning -  </a:t>
            </a:r>
            <a:r>
              <a:rPr lang="de-DE" dirty="0" err="1"/>
              <a:t>Progess</a:t>
            </a:r>
            <a:r>
              <a:rPr lang="de-DE" dirty="0"/>
              <a:t> </a:t>
            </a:r>
            <a:r>
              <a:rPr lang="de-DE" dirty="0" err="1"/>
              <a:t>Overview</a:t>
            </a:r>
            <a:endParaRPr lang="de-DE" dirty="0"/>
          </a:p>
        </p:txBody>
      </p:sp>
      <p:sp>
        <p:nvSpPr>
          <p:cNvPr id="9" name="Holder 5"/>
          <p:cNvSpPr>
            <a:spLocks noGrp="1"/>
          </p:cNvSpPr>
          <p:nvPr>
            <p:ph type="dt" sz="half" idx="2"/>
          </p:nvPr>
        </p:nvSpPr>
        <p:spPr>
          <a:xfrm>
            <a:off x="310896" y="9245600"/>
            <a:ext cx="1467104" cy="2794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8E676C-4406-3640-8397-3968334A8A8E}" type="datetime1">
              <a:rPr lang="de-DE" smtClean="0"/>
              <a:pPr/>
              <a:t>30.11.2018</a:t>
            </a:fld>
            <a:endParaRPr lang="en-US" dirty="0"/>
          </a:p>
        </p:txBody>
      </p:sp>
      <p:sp>
        <p:nvSpPr>
          <p:cNvPr id="10" name="Holder 6"/>
          <p:cNvSpPr>
            <a:spLocks noGrp="1"/>
          </p:cNvSpPr>
          <p:nvPr>
            <p:ph type="sldNum" sz="quarter" idx="4"/>
          </p:nvPr>
        </p:nvSpPr>
        <p:spPr>
          <a:xfrm>
            <a:off x="11836400" y="9281468"/>
            <a:ext cx="857504" cy="243532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oßes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Holder 3"/>
          <p:cNvSpPr>
            <a:spLocks noGrp="1"/>
          </p:cNvSpPr>
          <p:nvPr>
            <p:ph sz="half" idx="10"/>
          </p:nvPr>
        </p:nvSpPr>
        <p:spPr>
          <a:xfrm>
            <a:off x="2" y="2365380"/>
            <a:ext cx="13004798" cy="666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25" name="object 62"/>
          <p:cNvSpPr/>
          <p:nvPr userDrawn="1"/>
        </p:nvSpPr>
        <p:spPr>
          <a:xfrm>
            <a:off x="0" y="1403352"/>
            <a:ext cx="13004800" cy="966304"/>
          </a:xfrm>
          <a:custGeom>
            <a:avLst/>
            <a:gdLst/>
            <a:ahLst/>
            <a:cxnLst/>
            <a:rect l="l" t="t" r="r" b="b"/>
            <a:pathLst>
              <a:path w="13004800" h="2844800">
                <a:moveTo>
                  <a:pt x="0" y="2844800"/>
                </a:moveTo>
                <a:lnTo>
                  <a:pt x="13004800" y="2844800"/>
                </a:lnTo>
                <a:lnTo>
                  <a:pt x="13004800" y="0"/>
                </a:lnTo>
                <a:lnTo>
                  <a:pt x="0" y="0"/>
                </a:lnTo>
                <a:lnTo>
                  <a:pt x="0" y="2844800"/>
                </a:lnTo>
                <a:close/>
              </a:path>
            </a:pathLst>
          </a:custGeom>
          <a:gradFill flip="none" rotWithShape="1">
            <a:gsLst>
              <a:gs pos="0">
                <a:schemeClr val="tx2">
                  <a:lumMod val="50000"/>
                </a:schemeClr>
              </a:gs>
              <a:gs pos="100000">
                <a:srgbClr val="0F96D4"/>
              </a:gs>
            </a:gsLst>
            <a:lin ang="0" scaled="1"/>
            <a:tileRect/>
          </a:gra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39800" y="1536700"/>
            <a:ext cx="10841997" cy="523220"/>
          </a:xfrm>
        </p:spPr>
        <p:txBody>
          <a:bodyPr lIns="0" tIns="0" rIns="0" bIns="0"/>
          <a:lstStyle>
            <a:lvl1pPr>
              <a:defRPr sz="3400" b="0" i="0" cap="small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 dirty="0"/>
          </a:p>
        </p:txBody>
      </p:sp>
      <p:sp>
        <p:nvSpPr>
          <p:cNvPr id="8" name="Holder 5"/>
          <p:cNvSpPr>
            <a:spLocks noGrp="1"/>
          </p:cNvSpPr>
          <p:nvPr>
            <p:ph type="dt" sz="half" idx="2"/>
          </p:nvPr>
        </p:nvSpPr>
        <p:spPr>
          <a:xfrm>
            <a:off x="310896" y="9245600"/>
            <a:ext cx="1467104" cy="2794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89CA0F-C99F-184A-BCAD-ADF098A7BB5A}" type="datetime1">
              <a:rPr lang="de-DE" smtClean="0"/>
              <a:pPr/>
              <a:t>30.11.2018</a:t>
            </a:fld>
            <a:endParaRPr lang="en-US" dirty="0"/>
          </a:p>
        </p:txBody>
      </p:sp>
      <p:sp>
        <p:nvSpPr>
          <p:cNvPr id="7" name="Holder 4"/>
          <p:cNvSpPr>
            <a:spLocks noGrp="1"/>
          </p:cNvSpPr>
          <p:nvPr>
            <p:ph type="ftr" sz="quarter" idx="3"/>
          </p:nvPr>
        </p:nvSpPr>
        <p:spPr>
          <a:xfrm>
            <a:off x="2463800" y="9248648"/>
            <a:ext cx="8610600" cy="276352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1500">
                <a:solidFill>
                  <a:srgbClr val="17375E"/>
                </a:solidFill>
              </a:defRPr>
            </a:lvl1pPr>
          </a:lstStyle>
          <a:p>
            <a:r>
              <a:rPr lang="de-DE" dirty="0"/>
              <a:t>Natural Language Processing </a:t>
            </a:r>
            <a:r>
              <a:rPr lang="de-DE" dirty="0" err="1"/>
              <a:t>of</a:t>
            </a:r>
            <a:r>
              <a:rPr lang="de-DE" dirty="0"/>
              <a:t> Database </a:t>
            </a:r>
            <a:r>
              <a:rPr lang="de-DE" dirty="0" err="1"/>
              <a:t>Queries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Machine</a:t>
            </a:r>
            <a:r>
              <a:rPr lang="de-DE" dirty="0"/>
              <a:t> Learning -  </a:t>
            </a:r>
            <a:r>
              <a:rPr lang="de-DE" dirty="0" err="1"/>
              <a:t>Progess</a:t>
            </a:r>
            <a:r>
              <a:rPr lang="de-DE" dirty="0"/>
              <a:t> </a:t>
            </a:r>
            <a:r>
              <a:rPr lang="de-DE" dirty="0" err="1"/>
              <a:t>Overview</a:t>
            </a:r>
            <a:endParaRPr lang="de-DE" dirty="0"/>
          </a:p>
        </p:txBody>
      </p:sp>
      <p:sp>
        <p:nvSpPr>
          <p:cNvPr id="9" name="Holder 6"/>
          <p:cNvSpPr>
            <a:spLocks noGrp="1"/>
          </p:cNvSpPr>
          <p:nvPr>
            <p:ph type="sldNum" sz="quarter" idx="4"/>
          </p:nvPr>
        </p:nvSpPr>
        <p:spPr>
          <a:xfrm>
            <a:off x="11836400" y="9281468"/>
            <a:ext cx="857504" cy="243532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Großes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Bildplatzhalter 23"/>
          <p:cNvSpPr>
            <a:spLocks noGrp="1"/>
          </p:cNvSpPr>
          <p:nvPr>
            <p:ph type="pic" sz="quarter" idx="11"/>
          </p:nvPr>
        </p:nvSpPr>
        <p:spPr>
          <a:xfrm>
            <a:off x="1" y="1371596"/>
            <a:ext cx="13004800" cy="8458200"/>
          </a:xfrm>
        </p:spPr>
        <p:txBody>
          <a:bodyPr vert="horz"/>
          <a:lstStyle/>
          <a:p>
            <a:endParaRPr lang="de-DE"/>
          </a:p>
        </p:txBody>
      </p:sp>
      <p:sp>
        <p:nvSpPr>
          <p:cNvPr id="6" name="Rechteck 5"/>
          <p:cNvSpPr/>
          <p:nvPr userDrawn="1"/>
        </p:nvSpPr>
        <p:spPr>
          <a:xfrm>
            <a:off x="0" y="8991600"/>
            <a:ext cx="13004800" cy="762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Holder 3"/>
          <p:cNvSpPr>
            <a:spLocks noGrp="1"/>
          </p:cNvSpPr>
          <p:nvPr>
            <p:ph sz="half" idx="10"/>
          </p:nvPr>
        </p:nvSpPr>
        <p:spPr>
          <a:xfrm>
            <a:off x="6350000" y="2370073"/>
            <a:ext cx="6671462" cy="666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8" name="Holder 5"/>
          <p:cNvSpPr>
            <a:spLocks noGrp="1"/>
          </p:cNvSpPr>
          <p:nvPr>
            <p:ph type="dt" sz="half" idx="2"/>
          </p:nvPr>
        </p:nvSpPr>
        <p:spPr>
          <a:xfrm>
            <a:off x="310896" y="9245600"/>
            <a:ext cx="1467104" cy="2794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058CEF-F7BB-BA45-8352-420FBD9C4B5B}" type="datetime1">
              <a:rPr lang="de-DE" smtClean="0"/>
              <a:pPr/>
              <a:t>30.11.2018</a:t>
            </a:fld>
            <a:endParaRPr lang="en-US" dirty="0"/>
          </a:p>
        </p:txBody>
      </p:sp>
      <p:sp>
        <p:nvSpPr>
          <p:cNvPr id="7" name="Holder 4"/>
          <p:cNvSpPr>
            <a:spLocks noGrp="1"/>
          </p:cNvSpPr>
          <p:nvPr>
            <p:ph type="ftr" sz="quarter" idx="3"/>
          </p:nvPr>
        </p:nvSpPr>
        <p:spPr>
          <a:xfrm>
            <a:off x="2463800" y="9248648"/>
            <a:ext cx="8610600" cy="276352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1500">
                <a:solidFill>
                  <a:srgbClr val="17375E"/>
                </a:solidFill>
              </a:defRPr>
            </a:lvl1pPr>
          </a:lstStyle>
          <a:p>
            <a:r>
              <a:rPr lang="de-DE" dirty="0"/>
              <a:t>Natural Language Processing </a:t>
            </a:r>
            <a:r>
              <a:rPr lang="de-DE" dirty="0" err="1"/>
              <a:t>of</a:t>
            </a:r>
            <a:r>
              <a:rPr lang="de-DE" dirty="0"/>
              <a:t> Database </a:t>
            </a:r>
            <a:r>
              <a:rPr lang="de-DE" dirty="0" err="1"/>
              <a:t>Queries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Machine</a:t>
            </a:r>
            <a:r>
              <a:rPr lang="de-DE" dirty="0"/>
              <a:t> Learning -  </a:t>
            </a:r>
            <a:r>
              <a:rPr lang="de-DE" dirty="0" err="1"/>
              <a:t>Progess</a:t>
            </a:r>
            <a:r>
              <a:rPr lang="de-DE" dirty="0"/>
              <a:t> </a:t>
            </a:r>
            <a:r>
              <a:rPr lang="de-DE" dirty="0" err="1"/>
              <a:t>Overview</a:t>
            </a:r>
            <a:endParaRPr lang="de-DE" dirty="0"/>
          </a:p>
        </p:txBody>
      </p:sp>
      <p:sp>
        <p:nvSpPr>
          <p:cNvPr id="9" name="Holder 6"/>
          <p:cNvSpPr>
            <a:spLocks noGrp="1"/>
          </p:cNvSpPr>
          <p:nvPr>
            <p:ph type="sldNum" sz="quarter" idx="4"/>
          </p:nvPr>
        </p:nvSpPr>
        <p:spPr>
          <a:xfrm>
            <a:off x="11836400" y="9281468"/>
            <a:ext cx="857504" cy="243532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72" name="Holder 3"/>
          <p:cNvSpPr>
            <a:spLocks noGrp="1"/>
          </p:cNvSpPr>
          <p:nvPr>
            <p:ph type="body" idx="1"/>
          </p:nvPr>
        </p:nvSpPr>
        <p:spPr>
          <a:xfrm>
            <a:off x="310896" y="3047999"/>
            <a:ext cx="5277104" cy="376687"/>
          </a:xfrm>
        </p:spPr>
        <p:txBody>
          <a:bodyPr lIns="0" tIns="0" rIns="0" bIns="0"/>
          <a:lstStyle>
            <a:lvl1pPr>
              <a:defRPr sz="2400" b="0" i="0">
                <a:solidFill>
                  <a:schemeClr val="bg1">
                    <a:lumMod val="50000"/>
                  </a:schemeClr>
                </a:solidFill>
                <a:latin typeface="+mj-lt"/>
                <a:cs typeface=""/>
              </a:defRPr>
            </a:lvl1pPr>
          </a:lstStyle>
          <a:p>
            <a:endParaRPr dirty="0"/>
          </a:p>
        </p:txBody>
      </p:sp>
      <p:sp>
        <p:nvSpPr>
          <p:cNvPr id="15" name="Holder 2">
            <a:extLst>
              <a:ext uri="{FF2B5EF4-FFF2-40B4-BE49-F238E27FC236}">
                <a16:creationId xmlns:a16="http://schemas.microsoft.com/office/drawing/2014/main" id="{B2C7BC68-6EB9-4348-8C02-F5188496C7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9001" y="1535490"/>
            <a:ext cx="10841997" cy="677108"/>
          </a:xfrm>
        </p:spPr>
        <p:txBody>
          <a:bodyPr lIns="0" tIns="0" rIns="0" bIns="0"/>
          <a:lstStyle>
            <a:lvl1pPr>
              <a:defRPr sz="4400" b="0" i="0">
                <a:solidFill>
                  <a:srgbClr val="17375E"/>
                </a:solidFill>
                <a:latin typeface="+mj-lt"/>
                <a:cs typeface="DINPro"/>
              </a:defRPr>
            </a:lvl1pPr>
          </a:lstStyle>
          <a:p>
            <a:endParaRPr dirty="0"/>
          </a:p>
        </p:txBody>
      </p:sp>
      <p:sp>
        <p:nvSpPr>
          <p:cNvPr id="10" name="Holder 3">
            <a:extLst>
              <a:ext uri="{FF2B5EF4-FFF2-40B4-BE49-F238E27FC236}">
                <a16:creationId xmlns:a16="http://schemas.microsoft.com/office/drawing/2014/main" id="{F6BA4883-9B54-4D45-85B1-FE1EE84A9D2D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310896" y="8477200"/>
            <a:ext cx="5277104" cy="376687"/>
          </a:xfrm>
        </p:spPr>
        <p:txBody>
          <a:bodyPr lIns="0" tIns="0" rIns="0" bIns="0"/>
          <a:lstStyle>
            <a:lvl1pPr>
              <a:defRPr sz="2400" b="0" i="0">
                <a:solidFill>
                  <a:schemeClr val="bg1">
                    <a:lumMod val="50000"/>
                  </a:schemeClr>
                </a:solidFill>
                <a:latin typeface="+mj-lt"/>
                <a:cs typeface=""/>
              </a:defRPr>
            </a:lvl1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Spalten Tex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481AEE-C205-4984-BC56-ED5C9E7EE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1401" y="1874982"/>
            <a:ext cx="10841997" cy="677108"/>
          </a:xfrm>
        </p:spPr>
        <p:txBody>
          <a:bodyPr/>
          <a:lstStyle>
            <a:lvl1pPr>
              <a:defRPr lang="de-DE" sz="4400" b="0" i="0" dirty="0">
                <a:solidFill>
                  <a:srgbClr val="17375E"/>
                </a:solidFill>
                <a:latin typeface="+mj-lt"/>
                <a:ea typeface="+mj-ea"/>
                <a:cs typeface="DINPro"/>
              </a:defRPr>
            </a:lvl1pPr>
          </a:lstStyle>
          <a:p>
            <a:endParaRPr lang="en-US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2359E3C-D948-446E-A5EE-FA3689F4EDB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Natural Language Processing of Database Queries with Machine Learning -  Progess Overview</a:t>
            </a:r>
            <a:endParaRPr lang="de-DE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EB722BE-F77A-4AA5-BFC6-DF025232559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C8A51442-76F6-0047-9EC6-9C35C6FEA6B1}" type="datetime1">
              <a:rPr lang="de-DE" smtClean="0"/>
              <a:pPr/>
              <a:t>30.11.2018</a:t>
            </a:fld>
            <a:endParaRPr lang="en-US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2C8688B-4C5F-41E1-9DF0-D4FBFA47C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Holder 3">
            <a:extLst>
              <a:ext uri="{FF2B5EF4-FFF2-40B4-BE49-F238E27FC236}">
                <a16:creationId xmlns:a16="http://schemas.microsoft.com/office/drawing/2014/main" id="{8665234F-5B1F-486F-9A99-F65193A86D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0896" y="3357663"/>
            <a:ext cx="5277104" cy="5052591"/>
          </a:xfrm>
        </p:spPr>
        <p:txBody>
          <a:bodyPr lIns="0" tIns="0" rIns="0" bIns="0"/>
          <a:lstStyle>
            <a:lvl1pPr>
              <a:defRPr sz="2400" b="0" i="0">
                <a:solidFill>
                  <a:schemeClr val="bg1">
                    <a:lumMod val="50000"/>
                  </a:schemeClr>
                </a:solidFill>
                <a:latin typeface="+mj-lt"/>
                <a:cs typeface=""/>
              </a:defRPr>
            </a:lvl1pPr>
          </a:lstStyle>
          <a:p>
            <a:endParaRPr dirty="0"/>
          </a:p>
        </p:txBody>
      </p:sp>
      <p:sp>
        <p:nvSpPr>
          <p:cNvPr id="7" name="Holder 3">
            <a:extLst>
              <a:ext uri="{FF2B5EF4-FFF2-40B4-BE49-F238E27FC236}">
                <a16:creationId xmlns:a16="http://schemas.microsoft.com/office/drawing/2014/main" id="{78DDD897-3AF0-46F0-8A72-C630022C77BC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559296" y="3357664"/>
            <a:ext cx="5277104" cy="5052591"/>
          </a:xfrm>
        </p:spPr>
        <p:txBody>
          <a:bodyPr lIns="0" tIns="0" rIns="0" bIns="0"/>
          <a:lstStyle>
            <a:lvl1pPr>
              <a:defRPr sz="2400" b="0" i="0">
                <a:solidFill>
                  <a:schemeClr val="bg1">
                    <a:lumMod val="50000"/>
                  </a:schemeClr>
                </a:solidFill>
                <a:latin typeface="+mj-lt"/>
                <a:cs typeface=""/>
              </a:defRPr>
            </a:lvl1pPr>
          </a:lstStyle>
          <a:p>
            <a:endParaRPr dirty="0"/>
          </a:p>
        </p:txBody>
      </p:sp>
      <p:sp>
        <p:nvSpPr>
          <p:cNvPr id="12" name="Holder 3">
            <a:extLst>
              <a:ext uri="{FF2B5EF4-FFF2-40B4-BE49-F238E27FC236}">
                <a16:creationId xmlns:a16="http://schemas.microsoft.com/office/drawing/2014/main" id="{134C3EA2-DAF7-4193-83E6-1DB9027042D5}"/>
              </a:ext>
            </a:extLst>
          </p:cNvPr>
          <p:cNvSpPr>
            <a:spLocks noGrp="1"/>
          </p:cNvSpPr>
          <p:nvPr>
            <p:ph type="body" idx="14"/>
          </p:nvPr>
        </p:nvSpPr>
        <p:spPr>
          <a:xfrm>
            <a:off x="310896" y="2668461"/>
            <a:ext cx="5277104" cy="463649"/>
          </a:xfrm>
        </p:spPr>
        <p:txBody>
          <a:bodyPr lIns="0" tIns="0" rIns="0" bIns="0"/>
          <a:lstStyle>
            <a:lvl1pPr>
              <a:defRPr sz="2400" b="0" i="0">
                <a:solidFill>
                  <a:schemeClr val="bg1">
                    <a:lumMod val="50000"/>
                  </a:schemeClr>
                </a:solidFill>
                <a:latin typeface="+mj-lt"/>
                <a:cs typeface=""/>
              </a:defRPr>
            </a:lvl1pPr>
          </a:lstStyle>
          <a:p>
            <a:endParaRPr dirty="0"/>
          </a:p>
        </p:txBody>
      </p:sp>
      <p:sp>
        <p:nvSpPr>
          <p:cNvPr id="13" name="Holder 3">
            <a:extLst>
              <a:ext uri="{FF2B5EF4-FFF2-40B4-BE49-F238E27FC236}">
                <a16:creationId xmlns:a16="http://schemas.microsoft.com/office/drawing/2014/main" id="{5EEBB464-1FCE-4007-9E28-AF6174534A2B}"/>
              </a:ext>
            </a:extLst>
          </p:cNvPr>
          <p:cNvSpPr>
            <a:spLocks noGrp="1"/>
          </p:cNvSpPr>
          <p:nvPr>
            <p:ph type="body" idx="15"/>
          </p:nvPr>
        </p:nvSpPr>
        <p:spPr>
          <a:xfrm>
            <a:off x="6559296" y="2663970"/>
            <a:ext cx="5277104" cy="463649"/>
          </a:xfrm>
        </p:spPr>
        <p:txBody>
          <a:bodyPr lIns="0" tIns="0" rIns="0" bIns="0"/>
          <a:lstStyle>
            <a:lvl1pPr>
              <a:defRPr sz="2400" b="0" i="0">
                <a:solidFill>
                  <a:schemeClr val="bg1">
                    <a:lumMod val="50000"/>
                  </a:schemeClr>
                </a:solidFill>
                <a:latin typeface="+mj-lt"/>
                <a:cs typeface=""/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35896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Spalte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481AEE-C205-4984-BC56-ED5C9E7EE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1401" y="1874982"/>
            <a:ext cx="10841997" cy="677108"/>
          </a:xfrm>
        </p:spPr>
        <p:txBody>
          <a:bodyPr/>
          <a:lstStyle>
            <a:lvl1pPr>
              <a:defRPr lang="en-US" sz="4400" b="0" i="0" dirty="0">
                <a:solidFill>
                  <a:srgbClr val="17375E"/>
                </a:solidFill>
                <a:latin typeface="+mj-lt"/>
                <a:ea typeface="+mj-ea"/>
                <a:cs typeface="DINPro"/>
              </a:defRPr>
            </a:lvl1pPr>
          </a:lstStyle>
          <a:p>
            <a:endParaRPr lang="en-US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2359E3C-D948-446E-A5EE-FA3689F4EDB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Natural Language Processing of Database Queries with Machine Learning -  Progess Overview</a:t>
            </a:r>
            <a:endParaRPr lang="de-DE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EB722BE-F77A-4AA5-BFC6-DF025232559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C8A51442-76F6-0047-9EC6-9C35C6FEA6B1}" type="datetime1">
              <a:rPr lang="de-DE" smtClean="0"/>
              <a:pPr/>
              <a:t>30.11.2018</a:t>
            </a:fld>
            <a:endParaRPr lang="en-US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2C8688B-4C5F-41E1-9DF0-D4FBFA47C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Holder 3">
            <a:extLst>
              <a:ext uri="{FF2B5EF4-FFF2-40B4-BE49-F238E27FC236}">
                <a16:creationId xmlns:a16="http://schemas.microsoft.com/office/drawing/2014/main" id="{8665234F-5B1F-486F-9A99-F65193A86D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0896" y="3047999"/>
            <a:ext cx="5277104" cy="5501209"/>
          </a:xfrm>
        </p:spPr>
        <p:txBody>
          <a:bodyPr lIns="0" tIns="0" rIns="0" bIns="0"/>
          <a:lstStyle>
            <a:lvl1pPr>
              <a:defRPr sz="2400" b="0" i="0">
                <a:solidFill>
                  <a:schemeClr val="bg1">
                    <a:lumMod val="50000"/>
                  </a:schemeClr>
                </a:solidFill>
                <a:latin typeface="+mj-lt"/>
                <a:cs typeface=""/>
              </a:defRPr>
            </a:lvl1pPr>
          </a:lstStyle>
          <a:p>
            <a:endParaRPr dirty="0"/>
          </a:p>
        </p:txBody>
      </p:sp>
      <p:sp>
        <p:nvSpPr>
          <p:cNvPr id="7" name="Holder 3">
            <a:extLst>
              <a:ext uri="{FF2B5EF4-FFF2-40B4-BE49-F238E27FC236}">
                <a16:creationId xmlns:a16="http://schemas.microsoft.com/office/drawing/2014/main" id="{78DDD897-3AF0-46F0-8A72-C630022C77BC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559296" y="3060030"/>
            <a:ext cx="5277104" cy="5501209"/>
          </a:xfrm>
        </p:spPr>
        <p:txBody>
          <a:bodyPr lIns="0" tIns="0" rIns="0" bIns="0"/>
          <a:lstStyle>
            <a:lvl1pPr>
              <a:defRPr sz="2400" b="0" i="0">
                <a:solidFill>
                  <a:schemeClr val="bg1">
                    <a:lumMod val="50000"/>
                  </a:schemeClr>
                </a:solidFill>
                <a:latin typeface="+mj-lt"/>
                <a:cs typeface=""/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08674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object 62"/>
          <p:cNvSpPr/>
          <p:nvPr userDrawn="1"/>
        </p:nvSpPr>
        <p:spPr>
          <a:xfrm>
            <a:off x="0" y="1403352"/>
            <a:ext cx="13004800" cy="7620000"/>
          </a:xfrm>
          <a:custGeom>
            <a:avLst/>
            <a:gdLst/>
            <a:ahLst/>
            <a:cxnLst/>
            <a:rect l="l" t="t" r="r" b="b"/>
            <a:pathLst>
              <a:path w="13004800" h="2844800">
                <a:moveTo>
                  <a:pt x="0" y="2844800"/>
                </a:moveTo>
                <a:lnTo>
                  <a:pt x="13004800" y="2844800"/>
                </a:lnTo>
                <a:lnTo>
                  <a:pt x="13004800" y="0"/>
                </a:lnTo>
                <a:lnTo>
                  <a:pt x="0" y="0"/>
                </a:lnTo>
                <a:lnTo>
                  <a:pt x="0" y="2844800"/>
                </a:lnTo>
                <a:close/>
              </a:path>
            </a:pathLst>
          </a:custGeom>
          <a:gradFill flip="none" rotWithShape="1">
            <a:gsLst>
              <a:gs pos="0">
                <a:schemeClr val="tx2">
                  <a:lumMod val="50000"/>
                </a:schemeClr>
              </a:gs>
              <a:gs pos="100000">
                <a:srgbClr val="0F96D4"/>
              </a:gs>
            </a:gsLst>
            <a:lin ang="0" scaled="1"/>
            <a:tileRect/>
          </a:gra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Holder 4"/>
          <p:cNvSpPr>
            <a:spLocks noGrp="1"/>
          </p:cNvSpPr>
          <p:nvPr>
            <p:ph type="ftr" sz="quarter" idx="10"/>
          </p:nvPr>
        </p:nvSpPr>
        <p:spPr>
          <a:xfrm>
            <a:off x="2463800" y="9248648"/>
            <a:ext cx="8610600" cy="276352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1500">
                <a:solidFill>
                  <a:srgbClr val="17375E"/>
                </a:solidFill>
              </a:defRPr>
            </a:lvl1pPr>
          </a:lstStyle>
          <a:p>
            <a:r>
              <a:rPr lang="de-DE" dirty="0"/>
              <a:t>Natural Language Processing </a:t>
            </a:r>
            <a:r>
              <a:rPr lang="de-DE" dirty="0" err="1"/>
              <a:t>of</a:t>
            </a:r>
            <a:r>
              <a:rPr lang="de-DE" dirty="0"/>
              <a:t> Database </a:t>
            </a:r>
            <a:r>
              <a:rPr lang="de-DE" dirty="0" err="1"/>
              <a:t>Queries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Machine</a:t>
            </a:r>
            <a:r>
              <a:rPr lang="de-DE" dirty="0"/>
              <a:t> Learning -  </a:t>
            </a:r>
            <a:r>
              <a:rPr lang="de-DE" dirty="0" err="1"/>
              <a:t>Progess</a:t>
            </a:r>
            <a:r>
              <a:rPr lang="de-DE" dirty="0"/>
              <a:t> </a:t>
            </a:r>
            <a:r>
              <a:rPr lang="de-DE" dirty="0" err="1"/>
              <a:t>Overview</a:t>
            </a:r>
            <a:endParaRPr lang="de-DE" dirty="0"/>
          </a:p>
        </p:txBody>
      </p:sp>
      <p:sp>
        <p:nvSpPr>
          <p:cNvPr id="10" name="Holder 5"/>
          <p:cNvSpPr>
            <a:spLocks noGrp="1"/>
          </p:cNvSpPr>
          <p:nvPr>
            <p:ph type="dt" sz="half" idx="11"/>
          </p:nvPr>
        </p:nvSpPr>
        <p:spPr>
          <a:xfrm>
            <a:off x="310896" y="9245600"/>
            <a:ext cx="1467104" cy="2794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BEDF7C-A21C-0E46-A0E8-375ED4638613}" type="datetime1">
              <a:rPr lang="de-DE" smtClean="0"/>
              <a:pPr/>
              <a:t>30.11.2018</a:t>
            </a:fld>
            <a:endParaRPr lang="en-US" dirty="0"/>
          </a:p>
        </p:txBody>
      </p:sp>
      <p:sp>
        <p:nvSpPr>
          <p:cNvPr id="11" name="Holder 6"/>
          <p:cNvSpPr>
            <a:spLocks noGrp="1"/>
          </p:cNvSpPr>
          <p:nvPr>
            <p:ph type="sldNum" sz="quarter" idx="4"/>
          </p:nvPr>
        </p:nvSpPr>
        <p:spPr>
          <a:xfrm>
            <a:off x="11836400" y="9281468"/>
            <a:ext cx="857504" cy="243532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73" name="object 6"/>
          <p:cNvSpPr txBox="1">
            <a:spLocks noGrp="1"/>
          </p:cNvSpPr>
          <p:nvPr userDrawn="1">
            <p:ph type="title" hasCustomPrompt="1"/>
          </p:nvPr>
        </p:nvSpPr>
        <p:spPr>
          <a:xfrm>
            <a:off x="5359400" y="5257800"/>
            <a:ext cx="6172200" cy="984885"/>
          </a:xfrm>
        </p:spPr>
        <p:txBody>
          <a:bodyPr/>
          <a:lstStyle>
            <a:lvl1pPr>
              <a:defRPr sz="3200" cap="small">
                <a:latin typeface="+mj-lt"/>
              </a:defRPr>
            </a:lvl1pPr>
          </a:lstStyle>
          <a:p>
            <a:r>
              <a:rPr lang="en-US" noProof="0" dirty="0"/>
              <a:t>Thank You for </a:t>
            </a:r>
            <a:br>
              <a:rPr lang="en-US" noProof="0" dirty="0"/>
            </a:br>
            <a:r>
              <a:rPr lang="en-US" noProof="0" dirty="0"/>
              <a:t>		Your Attention</a:t>
            </a:r>
          </a:p>
        </p:txBody>
      </p:sp>
      <p:sp>
        <p:nvSpPr>
          <p:cNvPr id="74" name="object 66"/>
          <p:cNvSpPr/>
          <p:nvPr userDrawn="1"/>
        </p:nvSpPr>
        <p:spPr>
          <a:xfrm>
            <a:off x="3530599" y="2707957"/>
            <a:ext cx="2355850" cy="23558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 9" descr="PPT_Göttingen.pn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81401" y="1874982"/>
            <a:ext cx="10841997" cy="4648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chemeClr val="bg1"/>
                </a:solidFill>
                <a:latin typeface="DINPro"/>
                <a:cs typeface="DIN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286125" y="3295548"/>
            <a:ext cx="6432550" cy="27527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rgbClr val="575756"/>
                </a:solidFill>
                <a:latin typeface="DINPro"/>
                <a:cs typeface="DINPro"/>
              </a:defRPr>
            </a:lvl1pPr>
          </a:lstStyle>
          <a:p>
            <a:endParaRPr dirty="0"/>
          </a:p>
        </p:txBody>
      </p:sp>
      <p:sp>
        <p:nvSpPr>
          <p:cNvPr id="7" name="Holder 4"/>
          <p:cNvSpPr>
            <a:spLocks noGrp="1"/>
          </p:cNvSpPr>
          <p:nvPr>
            <p:ph type="ftr" sz="quarter" idx="3"/>
          </p:nvPr>
        </p:nvSpPr>
        <p:spPr>
          <a:xfrm>
            <a:off x="2463800" y="9248648"/>
            <a:ext cx="8610600" cy="276352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1500">
                <a:solidFill>
                  <a:srgbClr val="17375E"/>
                </a:solidFill>
              </a:defRPr>
            </a:lvl1pPr>
          </a:lstStyle>
          <a:p>
            <a:r>
              <a:rPr lang="en-US" noProof="0" dirty="0"/>
              <a:t>Natural Language Processing of Database Queries with Machine Learning -  </a:t>
            </a:r>
            <a:r>
              <a:rPr lang="en-US" noProof="0" dirty="0" err="1"/>
              <a:t>Progess</a:t>
            </a:r>
            <a:r>
              <a:rPr lang="en-US" noProof="0" dirty="0"/>
              <a:t> Overview</a:t>
            </a:r>
          </a:p>
        </p:txBody>
      </p:sp>
      <p:sp>
        <p:nvSpPr>
          <p:cNvPr id="8" name="Holder 5"/>
          <p:cNvSpPr>
            <a:spLocks noGrp="1"/>
          </p:cNvSpPr>
          <p:nvPr>
            <p:ph type="dt" sz="half" idx="2"/>
          </p:nvPr>
        </p:nvSpPr>
        <p:spPr>
          <a:xfrm>
            <a:off x="310896" y="9245600"/>
            <a:ext cx="1467104" cy="2794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51442-76F6-0047-9EC6-9C35C6FEA6B1}" type="datetime1">
              <a:rPr lang="de-DE" smtClean="0"/>
              <a:pPr/>
              <a:t>30.11.2018</a:t>
            </a:fld>
            <a:endParaRPr lang="en-US" dirty="0"/>
          </a:p>
        </p:txBody>
      </p:sp>
      <p:sp>
        <p:nvSpPr>
          <p:cNvPr id="9" name="Holder 6"/>
          <p:cNvSpPr>
            <a:spLocks noGrp="1"/>
          </p:cNvSpPr>
          <p:nvPr>
            <p:ph type="sldNum" sz="quarter" idx="4"/>
          </p:nvPr>
        </p:nvSpPr>
        <p:spPr>
          <a:xfrm>
            <a:off x="11836400" y="9281468"/>
            <a:ext cx="857504" cy="243532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1" name="Textplatzhalter 30">
            <a:extLst>
              <a:ext uri="{FF2B5EF4-FFF2-40B4-BE49-F238E27FC236}">
                <a16:creationId xmlns:a16="http://schemas.microsoft.com/office/drawing/2014/main" id="{430C13CE-97B9-4FF3-9FF2-C3154D6D5127}"/>
              </a:ext>
            </a:extLst>
          </p:cNvPr>
          <p:cNvSpPr txBox="1">
            <a:spLocks/>
          </p:cNvSpPr>
          <p:nvPr userDrawn="1"/>
        </p:nvSpPr>
        <p:spPr>
          <a:xfrm>
            <a:off x="5926336" y="527050"/>
            <a:ext cx="6595864" cy="553998"/>
          </a:xfrm>
          <a:prstGeom prst="rect">
            <a:avLst/>
          </a:prstGeom>
        </p:spPr>
        <p:txBody>
          <a:bodyPr vert="horz"/>
          <a:lstStyle>
            <a:lvl1pPr marL="0" algn="r">
              <a:defRPr baseline="0">
                <a:solidFill>
                  <a:srgbClr val="7F7F7F"/>
                </a:solidFill>
                <a:latin typeface="Calibri"/>
                <a:ea typeface="+mn-ea"/>
                <a:cs typeface="Calibri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de-DE" kern="0"/>
              <a:t>Institut </a:t>
            </a:r>
            <a:r>
              <a:rPr lang="en-US" kern="0"/>
              <a:t>for</a:t>
            </a:r>
            <a:r>
              <a:rPr lang="de-DE" kern="0"/>
              <a:t> Computer Science – Database and Information Systems</a:t>
            </a:r>
            <a:endParaRPr lang="de-DE" kern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64" r:id="rId4"/>
    <p:sldLayoutId id="2147483668" r:id="rId5"/>
    <p:sldLayoutId id="2147483667" r:id="rId6"/>
    <p:sldLayoutId id="2147483672" r:id="rId7"/>
    <p:sldLayoutId id="2147483670" r:id="rId8"/>
    <p:sldLayoutId id="2147483663" r:id="rId9"/>
    <p:sldLayoutId id="2147483665" r:id="rId10"/>
    <p:sldLayoutId id="2147483669" r:id="rId11"/>
  </p:sldLayoutIdLst>
  <p:hf hdr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85EB0EDC-181A-414C-8711-F9D8391F04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7784" y="3953470"/>
            <a:ext cx="10841997" cy="923330"/>
          </a:xfrm>
        </p:spPr>
        <p:txBody>
          <a:bodyPr/>
          <a:lstStyle/>
          <a:p>
            <a:r>
              <a:rPr lang="de-DE" dirty="0"/>
              <a:t>Trigger &amp; </a:t>
            </a:r>
            <a:r>
              <a:rPr lang="de-DE" dirty="0" err="1"/>
              <a:t>Functions</a:t>
            </a:r>
            <a:r>
              <a:rPr lang="de-DE" dirty="0"/>
              <a:t> in PL/SQL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6666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4EADA8-CD81-4DA4-94D0-914E30811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Einmalige</a:t>
            </a:r>
            <a:r>
              <a:rPr lang="en-US" dirty="0"/>
              <a:t> </a:t>
            </a:r>
            <a:r>
              <a:rPr lang="en-US" dirty="0" err="1"/>
              <a:t>zeitgesteuerte</a:t>
            </a:r>
            <a:r>
              <a:rPr lang="en-US" dirty="0"/>
              <a:t> Jobs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B9AC29C-B1A7-4DBE-AA69-14520260FD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39800" y="3048001"/>
            <a:ext cx="8874968" cy="3701007"/>
          </a:xfrm>
        </p:spPr>
        <p:txBody>
          <a:bodyPr/>
          <a:lstStyle/>
          <a:p>
            <a:r>
              <a:rPr lang="en-US" dirty="0"/>
              <a:t>create table </a:t>
            </a:r>
            <a:r>
              <a:rPr lang="en-US" dirty="0" err="1"/>
              <a:t>jobtest</a:t>
            </a:r>
            <a:r>
              <a:rPr lang="en-US" dirty="0"/>
              <a:t> (x DATE);</a:t>
            </a:r>
          </a:p>
          <a:p>
            <a:r>
              <a:rPr lang="en-US" dirty="0"/>
              <a:t>begin</a:t>
            </a:r>
          </a:p>
          <a:p>
            <a:r>
              <a:rPr lang="en-US" dirty="0"/>
              <a:t>	DBMS_SCHEDULER.CREATE_JOB</a:t>
            </a:r>
          </a:p>
          <a:p>
            <a:r>
              <a:rPr lang="en-US" dirty="0"/>
              <a:t>	(</a:t>
            </a:r>
            <a:r>
              <a:rPr lang="en-US" dirty="0" err="1"/>
              <a:t>job_name</a:t>
            </a:r>
            <a:r>
              <a:rPr lang="en-US" dirty="0"/>
              <a:t> =&gt; ’job1’,</a:t>
            </a:r>
          </a:p>
          <a:p>
            <a:r>
              <a:rPr lang="en-US" dirty="0"/>
              <a:t>	</a:t>
            </a:r>
            <a:r>
              <a:rPr lang="en-US" dirty="0" err="1"/>
              <a:t>job_type</a:t>
            </a:r>
            <a:r>
              <a:rPr lang="en-US" dirty="0"/>
              <a:t> =&gt; ’PLSQL_BLOCK’,</a:t>
            </a:r>
          </a:p>
          <a:p>
            <a:r>
              <a:rPr lang="en-US" dirty="0"/>
              <a:t>	</a:t>
            </a:r>
            <a:r>
              <a:rPr lang="en-US" dirty="0" err="1"/>
              <a:t>job_action</a:t>
            </a:r>
            <a:r>
              <a:rPr lang="en-US" dirty="0"/>
              <a:t> =&gt; ’begin insert into </a:t>
            </a:r>
            <a:r>
              <a:rPr lang="en-US" dirty="0" err="1"/>
              <a:t>jobtest</a:t>
            </a:r>
            <a:r>
              <a:rPr lang="en-US" dirty="0"/>
              <a:t> values (SYSDATE); end;’,</a:t>
            </a:r>
          </a:p>
          <a:p>
            <a:r>
              <a:rPr lang="en-US" dirty="0"/>
              <a:t>	</a:t>
            </a:r>
            <a:r>
              <a:rPr lang="en-US" dirty="0" err="1"/>
              <a:t>start_date</a:t>
            </a:r>
            <a:r>
              <a:rPr lang="en-US" dirty="0"/>
              <a:t> =&gt; SYSDATE+1/1440,</a:t>
            </a:r>
          </a:p>
          <a:p>
            <a:r>
              <a:rPr lang="en-US" dirty="0"/>
              <a:t>	enabled =&gt; TRUE);</a:t>
            </a:r>
          </a:p>
          <a:p>
            <a:r>
              <a:rPr lang="en-US" dirty="0"/>
              <a:t>end;</a:t>
            </a:r>
          </a:p>
          <a:p>
            <a:r>
              <a:rPr lang="en-US" dirty="0"/>
              <a:t>/</a:t>
            </a:r>
          </a:p>
          <a:p>
            <a:endParaRPr lang="en-US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A7CE480-2B88-421A-8916-F894780340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/>
              <a:t>Natural Language Processing of Database Queries with Machine Learning -  Progess Overview</a:t>
            </a:r>
            <a:endParaRPr lang="de-DE" dirty="0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30CA724-14EF-406D-A23C-7C6EC2A6D6B5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ACF5EF15-2C16-6A49-87B6-C5AFB945A04B}" type="datetime1">
              <a:rPr lang="de-DE" smtClean="0"/>
              <a:pPr/>
              <a:t>30.11.2018</a:t>
            </a:fld>
            <a:endParaRPr lang="en-US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21B2FF9-604C-407D-ADF1-15AC1194C0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de-DE" smtClean="0"/>
              <a:pPr/>
              <a:t>10</a:t>
            </a:fld>
            <a:endParaRPr lang="de-DE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4B0C1588-54DB-454C-93F1-1D8F63AEF603}"/>
              </a:ext>
            </a:extLst>
          </p:cNvPr>
          <p:cNvSpPr txBox="1"/>
          <p:nvPr/>
        </p:nvSpPr>
        <p:spPr>
          <a:xfrm>
            <a:off x="395820" y="6891278"/>
            <a:ext cx="4954452" cy="1477328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enabled: TRUE </a:t>
            </a:r>
            <a:r>
              <a:rPr lang="en-US" dirty="0" err="1"/>
              <a:t>aktiviert</a:t>
            </a:r>
            <a:r>
              <a:rPr lang="en-US" dirty="0"/>
              <a:t> </a:t>
            </a:r>
            <a:r>
              <a:rPr lang="en-US" dirty="0" err="1"/>
              <a:t>sofort</a:t>
            </a:r>
            <a:r>
              <a:rPr lang="en-US" dirty="0"/>
              <a:t>, FALSE </a:t>
            </a:r>
            <a:r>
              <a:rPr lang="en-US" dirty="0" err="1"/>
              <a:t>hält</a:t>
            </a:r>
            <a:r>
              <a:rPr lang="en-US" dirty="0"/>
              <a:t> </a:t>
            </a:r>
            <a:r>
              <a:rPr lang="en-US" dirty="0" err="1"/>
              <a:t>einen</a:t>
            </a:r>
            <a:r>
              <a:rPr lang="en-US" dirty="0"/>
              <a:t> Job </a:t>
            </a:r>
            <a:r>
              <a:rPr lang="en-US" dirty="0" err="1"/>
              <a:t>deaktiviert</a:t>
            </a:r>
            <a:endParaRPr lang="en-US" dirty="0"/>
          </a:p>
          <a:p>
            <a:endParaRPr lang="en-US" dirty="0"/>
          </a:p>
          <a:p>
            <a:r>
              <a:rPr lang="en-US" dirty="0"/>
              <a:t>execute DBMS_SCHEDULER.ENABLE(’job1’);</a:t>
            </a:r>
          </a:p>
          <a:p>
            <a:r>
              <a:rPr lang="en-US" dirty="0"/>
              <a:t>execute DBMS_SCHEDULER.DISABLE(’job1’);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BEC5B1E6-EDFD-4F12-AE20-8F497F47EF0B}"/>
              </a:ext>
            </a:extLst>
          </p:cNvPr>
          <p:cNvSpPr/>
          <p:nvPr/>
        </p:nvSpPr>
        <p:spPr>
          <a:xfrm>
            <a:off x="5912364" y="6891278"/>
            <a:ext cx="6494692" cy="1477328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dirty="0" err="1"/>
              <a:t>manuell</a:t>
            </a:r>
            <a:r>
              <a:rPr lang="en-US" dirty="0"/>
              <a:t> </a:t>
            </a:r>
            <a:r>
              <a:rPr lang="en-US" dirty="0" err="1"/>
              <a:t>aufrufen</a:t>
            </a:r>
            <a:r>
              <a:rPr lang="en-US" dirty="0"/>
              <a:t> </a:t>
            </a:r>
            <a:r>
              <a:rPr lang="en-US" dirty="0" err="1"/>
              <a:t>bzw</a:t>
            </a:r>
            <a:r>
              <a:rPr lang="en-US" dirty="0"/>
              <a:t> </a:t>
            </a:r>
            <a:r>
              <a:rPr lang="en-US" dirty="0" err="1"/>
              <a:t>löschen</a:t>
            </a:r>
            <a:r>
              <a:rPr lang="en-US" dirty="0"/>
              <a:t>:</a:t>
            </a:r>
          </a:p>
          <a:p>
            <a:endParaRPr lang="en-US" dirty="0"/>
          </a:p>
          <a:p>
            <a:r>
              <a:rPr lang="en-US" dirty="0"/>
              <a:t>execute DBMS_SCHEDULER.RUN_JOB(’job1’);</a:t>
            </a:r>
          </a:p>
          <a:p>
            <a:r>
              <a:rPr lang="en-US" dirty="0"/>
              <a:t>execute DBMS_SCHEDULER.DROP_JOB(’job1’);</a:t>
            </a:r>
          </a:p>
          <a:p>
            <a:endParaRPr lang="de-DE" dirty="0">
              <a:effectLst/>
              <a:latin typeface="Courier New" panose="02070309020205020404" pitchFamily="49" charset="0"/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EEB4FBCA-80AD-40AA-9A6A-FE925AF30AE9}"/>
              </a:ext>
            </a:extLst>
          </p:cNvPr>
          <p:cNvSpPr txBox="1"/>
          <p:nvPr/>
        </p:nvSpPr>
        <p:spPr>
          <a:xfrm>
            <a:off x="9166696" y="2860576"/>
            <a:ext cx="2448272" cy="92333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de-DE" dirty="0"/>
              <a:t>Schreibt in einer Minute die aktuelle Zeit in die Tabelle </a:t>
            </a:r>
            <a:r>
              <a:rPr lang="de-DE" dirty="0" err="1"/>
              <a:t>JobTest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118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A00F37-5E29-4895-A048-77337C59F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Wiederholende</a:t>
            </a:r>
            <a:r>
              <a:rPr lang="en-US" dirty="0"/>
              <a:t> </a:t>
            </a:r>
            <a:r>
              <a:rPr lang="en-US" dirty="0" err="1"/>
              <a:t>zeitgesteuerte</a:t>
            </a:r>
            <a:r>
              <a:rPr lang="en-US" dirty="0"/>
              <a:t> Jobs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69E8AEE-7F4E-4A83-B68E-008F9FC3FC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39800" y="3048000"/>
            <a:ext cx="9829800" cy="5601533"/>
          </a:xfrm>
        </p:spPr>
        <p:txBody>
          <a:bodyPr/>
          <a:lstStyle/>
          <a:p>
            <a:r>
              <a:rPr lang="en-US" sz="2000" dirty="0"/>
              <a:t>begin</a:t>
            </a:r>
          </a:p>
          <a:p>
            <a:r>
              <a:rPr lang="en-US" sz="2000" dirty="0"/>
              <a:t>DBMS_SCHEDULER.DROP_JOB(’job2’);</a:t>
            </a:r>
          </a:p>
          <a:p>
            <a:r>
              <a:rPr lang="en-US" sz="2000" dirty="0"/>
              <a:t>DBMS_SCHEDULER.CREATE_JOB</a:t>
            </a:r>
          </a:p>
          <a:p>
            <a:r>
              <a:rPr lang="en-US" sz="2000" dirty="0"/>
              <a:t>	(</a:t>
            </a:r>
            <a:r>
              <a:rPr lang="en-US" sz="2000" dirty="0" err="1"/>
              <a:t>job_name</a:t>
            </a:r>
            <a:r>
              <a:rPr lang="en-US" sz="2000" dirty="0"/>
              <a:t> =&gt; ’job2’,</a:t>
            </a:r>
          </a:p>
          <a:p>
            <a:r>
              <a:rPr lang="en-US" sz="2000" dirty="0"/>
              <a:t>	</a:t>
            </a:r>
            <a:r>
              <a:rPr lang="en-US" sz="2000" dirty="0" err="1"/>
              <a:t>job_type</a:t>
            </a:r>
            <a:r>
              <a:rPr lang="en-US" sz="2000" dirty="0"/>
              <a:t> =&gt; ’PLSQL_BLOCK’,</a:t>
            </a:r>
          </a:p>
          <a:p>
            <a:r>
              <a:rPr lang="en-US" sz="2000" dirty="0"/>
              <a:t>	</a:t>
            </a:r>
            <a:r>
              <a:rPr lang="en-US" sz="2000" dirty="0" err="1"/>
              <a:t>job_action</a:t>
            </a:r>
            <a:r>
              <a:rPr lang="en-US" sz="2000" dirty="0"/>
              <a:t> =&gt; ’begin</a:t>
            </a:r>
          </a:p>
          <a:p>
            <a:r>
              <a:rPr lang="en-US" sz="2000" dirty="0"/>
              <a:t>			update country set population = population + 1 </a:t>
            </a:r>
          </a:p>
          <a:p>
            <a:r>
              <a:rPr lang="en-US" sz="2000" dirty="0"/>
              <a:t>			where code=’’CN’’;</a:t>
            </a:r>
          </a:p>
          <a:p>
            <a:r>
              <a:rPr lang="en-US" sz="2000" dirty="0"/>
              <a:t>			end;’,</a:t>
            </a:r>
          </a:p>
          <a:p>
            <a:r>
              <a:rPr lang="en-US" sz="2000" dirty="0"/>
              <a:t>	</a:t>
            </a:r>
            <a:r>
              <a:rPr lang="en-US" sz="2000" dirty="0" err="1"/>
              <a:t>auto_drop</a:t>
            </a:r>
            <a:r>
              <a:rPr lang="en-US" sz="2000" dirty="0"/>
              <a:t> =&gt; FALSE,</a:t>
            </a:r>
          </a:p>
          <a:p>
            <a:r>
              <a:rPr lang="en-US" sz="2000" dirty="0"/>
              <a:t>	</a:t>
            </a:r>
            <a:r>
              <a:rPr lang="en-US" sz="2000" dirty="0" err="1"/>
              <a:t>repeat_interval</a:t>
            </a:r>
            <a:r>
              <a:rPr lang="en-US" sz="2000" dirty="0"/>
              <a:t> =&gt; ’FREQ = MINUTELY; INTERVAL = 2; </a:t>
            </a:r>
          </a:p>
          <a:p>
            <a:r>
              <a:rPr lang="en-US" sz="2000" dirty="0"/>
              <a:t>	BYSECOND = 5, 18, 31, 45, 51’,</a:t>
            </a:r>
          </a:p>
          <a:p>
            <a:r>
              <a:rPr lang="en-US" sz="2000" dirty="0"/>
              <a:t>	</a:t>
            </a:r>
            <a:r>
              <a:rPr lang="en-US" sz="2000" dirty="0" err="1"/>
              <a:t>start_date</a:t>
            </a:r>
            <a:r>
              <a:rPr lang="en-US" sz="2000" dirty="0"/>
              <a:t> =&gt; SYSDATE+1/2880, -- after 30 secs</a:t>
            </a:r>
          </a:p>
          <a:p>
            <a:r>
              <a:rPr lang="en-US" sz="2000" dirty="0"/>
              <a:t>	</a:t>
            </a:r>
            <a:r>
              <a:rPr lang="en-US" sz="2000" dirty="0" err="1"/>
              <a:t>end_date</a:t>
            </a:r>
            <a:r>
              <a:rPr lang="en-US" sz="2000" dirty="0"/>
              <a:t> =&gt; SYSDATE+11/1440, -- after 11 minutes</a:t>
            </a:r>
          </a:p>
          <a:p>
            <a:r>
              <a:rPr lang="en-US" sz="2000" dirty="0"/>
              <a:t>	enabled =&gt; TRUE);</a:t>
            </a:r>
          </a:p>
          <a:p>
            <a:r>
              <a:rPr lang="en-US" sz="2000" dirty="0"/>
              <a:t>end;</a:t>
            </a:r>
          </a:p>
          <a:p>
            <a:r>
              <a:rPr lang="en-US" sz="2000" dirty="0"/>
              <a:t>/</a:t>
            </a:r>
          </a:p>
          <a:p>
            <a:endParaRPr lang="en-US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AB8D083-3453-43BC-8D1D-7F0F0318CE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/>
              <a:t>Natural Language Processing of Database Queries with Machine Learning -  Progess Overview</a:t>
            </a:r>
            <a:endParaRPr lang="de-DE" dirty="0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30F5B27-6E40-4A95-B3F0-D4CCCD18F056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ACF5EF15-2C16-6A49-87B6-C5AFB945A04B}" type="datetime1">
              <a:rPr lang="de-DE" smtClean="0"/>
              <a:pPr/>
              <a:t>30.11.2018</a:t>
            </a:fld>
            <a:endParaRPr lang="en-US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4DB7FC0-7688-4A92-8282-EF8D5319D1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de-DE" smtClean="0"/>
              <a:pPr/>
              <a:t>11</a:t>
            </a:fld>
            <a:endParaRPr lang="de-DE" dirty="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2A7A228E-7F83-4D11-9540-E7551D9C2795}"/>
              </a:ext>
            </a:extLst>
          </p:cNvPr>
          <p:cNvSpPr txBox="1"/>
          <p:nvPr/>
        </p:nvSpPr>
        <p:spPr>
          <a:xfrm>
            <a:off x="9166696" y="2860576"/>
            <a:ext cx="2448272" cy="1477328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de-DE" dirty="0"/>
              <a:t>Erhöht alle zwei Minuten zu jeweils 5 angegeben Sekundenzeitpunkten die Bevölkerung um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0591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16003F-F73A-4484-8BCB-A9D2A0B9E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Ein Wort der Warnung zu Triggern</a:t>
            </a:r>
            <a:endParaRPr lang="en-US" dirty="0"/>
          </a:p>
        </p:txBody>
      </p:sp>
      <p:graphicFrame>
        <p:nvGraphicFramePr>
          <p:cNvPr id="8" name="Diagramm 7">
            <a:extLst>
              <a:ext uri="{FF2B5EF4-FFF2-40B4-BE49-F238E27FC236}">
                <a16:creationId xmlns:a16="http://schemas.microsoft.com/office/drawing/2014/main" id="{73BB5A17-8A4C-40CB-A62D-871D47C488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72340904"/>
              </p:ext>
            </p:extLst>
          </p:nvPr>
        </p:nvGraphicFramePr>
        <p:xfrm>
          <a:off x="1605856" y="3048000"/>
          <a:ext cx="9163744" cy="470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C8C0904-2090-4E48-8397-63C50891AF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/>
              <a:t>Natural Language Processing of Database Queries with Machine Learning -  Progess Overview</a:t>
            </a:r>
            <a:endParaRPr lang="de-DE" dirty="0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7C01AE7-2DF9-4CE1-9B18-86D0779B0FDA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ACF5EF15-2C16-6A49-87B6-C5AFB945A04B}" type="datetime1">
              <a:rPr lang="de-DE" smtClean="0"/>
              <a:pPr/>
              <a:t>30.11.2018</a:t>
            </a:fld>
            <a:endParaRPr lang="en-US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1FB8124-9867-418B-99FC-FE4B18BAA4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de-DE" smtClean="0"/>
              <a:pPr/>
              <a:t>12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07976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E5C1580A-A943-4945-A237-286E42F923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CA9CC99B-5855-4E7D-8FDF-0853D5F759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248702A6-6F38-44C2-A3CD-337BA3A90F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10FB0DAE-BFC4-4834-AE93-31E04D22CD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5B7CF972-A7DB-42B6-8114-910DF63C90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9D5F62D7-40C5-44DE-BA79-6D4B25E6C9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Dgm bld="one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D85DB3-6C36-4DBE-B2BC-E4BAFF680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Before</a:t>
            </a:r>
            <a:r>
              <a:rPr lang="de-DE" dirty="0"/>
              <a:t> &amp; After Trigger</a:t>
            </a:r>
            <a:endParaRPr lang="en-US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6E2B764-5ADF-422B-BE67-6E92BA60D3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0280" y="5308848"/>
            <a:ext cx="5543624" cy="2667079"/>
          </a:xfrm>
        </p:spPr>
        <p:txBody>
          <a:bodyPr/>
          <a:lstStyle/>
          <a:p>
            <a:r>
              <a:rPr lang="en-US" dirty="0"/>
              <a:t>CREATE OR REPLACE TRIGGER </a:t>
            </a:r>
            <a:r>
              <a:rPr lang="en-US" dirty="0" err="1"/>
              <a:t>change_Code</a:t>
            </a:r>
            <a:endParaRPr lang="en-US" dirty="0"/>
          </a:p>
          <a:p>
            <a:r>
              <a:rPr lang="en-US" dirty="0"/>
              <a:t>BEFORE UPDATE OF Code ON Country</a:t>
            </a:r>
          </a:p>
          <a:p>
            <a:r>
              <a:rPr lang="en-US" dirty="0"/>
              <a:t>FOR EACH ROW</a:t>
            </a:r>
          </a:p>
          <a:p>
            <a:r>
              <a:rPr lang="en-US" dirty="0"/>
              <a:t>BEGIN</a:t>
            </a:r>
          </a:p>
          <a:p>
            <a:r>
              <a:rPr lang="en-US" dirty="0"/>
              <a:t>UPDATE Province</a:t>
            </a:r>
          </a:p>
          <a:p>
            <a:r>
              <a:rPr lang="en-US" dirty="0"/>
              <a:t>SET Country = :</a:t>
            </a:r>
            <a:r>
              <a:rPr lang="en-US" dirty="0" err="1"/>
              <a:t>NEW.Code</a:t>
            </a:r>
            <a:endParaRPr lang="en-US" dirty="0"/>
          </a:p>
          <a:p>
            <a:r>
              <a:rPr lang="en-US" dirty="0"/>
              <a:t>WHERE Country = :</a:t>
            </a:r>
            <a:r>
              <a:rPr lang="en-US" dirty="0" err="1"/>
              <a:t>OLD.Code</a:t>
            </a:r>
            <a:r>
              <a:rPr lang="en-US" dirty="0"/>
              <a:t>;</a:t>
            </a:r>
          </a:p>
          <a:p>
            <a:r>
              <a:rPr lang="en-US" dirty="0"/>
              <a:t>END;</a:t>
            </a:r>
          </a:p>
          <a:p>
            <a:r>
              <a:rPr lang="en-US" dirty="0"/>
              <a:t>/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A6DC7D0-30EF-4687-9B31-625FDE1E05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dirty="0"/>
              <a:t>Trigger &amp; </a:t>
            </a:r>
            <a:r>
              <a:rPr lang="de-DE" dirty="0" err="1"/>
              <a:t>Functions</a:t>
            </a:r>
            <a:r>
              <a:rPr lang="de-DE" dirty="0"/>
              <a:t> in PL/SQL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22F4F4C-F992-429A-A7C0-5535E0116998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ACF5EF15-2C16-6A49-87B6-C5AFB945A04B}" type="datetime1">
              <a:rPr lang="de-DE" smtClean="0"/>
              <a:pPr/>
              <a:t>30.11.2018</a:t>
            </a:fld>
            <a:endParaRPr lang="en-US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CDFBA2D-2684-4857-91E5-35E2659D2D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9" name="Textplatzhalter 2">
            <a:extLst>
              <a:ext uri="{FF2B5EF4-FFF2-40B4-BE49-F238E27FC236}">
                <a16:creationId xmlns:a16="http://schemas.microsoft.com/office/drawing/2014/main" id="{858DDCCF-295D-4AA6-ACAE-D16AFE05AD7B}"/>
              </a:ext>
            </a:extLst>
          </p:cNvPr>
          <p:cNvSpPr txBox="1">
            <a:spLocks/>
          </p:cNvSpPr>
          <p:nvPr/>
        </p:nvSpPr>
        <p:spPr>
          <a:xfrm>
            <a:off x="381720" y="2670035"/>
            <a:ext cx="5760640" cy="3323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400" b="0" i="0">
                <a:solidFill>
                  <a:srgbClr val="7F7F7F"/>
                </a:solidFill>
                <a:latin typeface="+mj-lt"/>
                <a:ea typeface="+mn-ea"/>
                <a:cs typeface="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kern="0" dirty="0"/>
              <a:t>CREATE OR REPLACE TRIGGER </a:t>
            </a:r>
            <a:r>
              <a:rPr lang="en-US" kern="0" dirty="0" err="1"/>
              <a:t>change_Code</a:t>
            </a:r>
            <a:endParaRPr lang="en-US" kern="0" dirty="0"/>
          </a:p>
          <a:p>
            <a:pPr defTabSz="914400"/>
            <a:r>
              <a:rPr lang="en-US" kern="0" dirty="0"/>
              <a:t>BEFORE UPDATE OF Code ON Country</a:t>
            </a:r>
          </a:p>
          <a:p>
            <a:pPr defTabSz="914400"/>
            <a:r>
              <a:rPr lang="en-US" kern="0" dirty="0"/>
              <a:t>FOR EACH ROW</a:t>
            </a:r>
          </a:p>
          <a:p>
            <a:pPr defTabSz="914400"/>
            <a:r>
              <a:rPr lang="en-US" kern="0" dirty="0"/>
              <a:t>BEGIN</a:t>
            </a:r>
          </a:p>
          <a:p>
            <a:pPr defTabSz="914400"/>
            <a:r>
              <a:rPr lang="en-US" kern="0" dirty="0"/>
              <a:t>UPDATE Province</a:t>
            </a:r>
          </a:p>
          <a:p>
            <a:pPr defTabSz="914400"/>
            <a:r>
              <a:rPr lang="en-US" kern="0" dirty="0"/>
              <a:t>SET Country = :</a:t>
            </a:r>
            <a:r>
              <a:rPr lang="en-US" kern="0" dirty="0" err="1"/>
              <a:t>NEW.Code</a:t>
            </a:r>
            <a:endParaRPr lang="en-US" kern="0" dirty="0"/>
          </a:p>
          <a:p>
            <a:pPr defTabSz="914400"/>
            <a:r>
              <a:rPr lang="en-US" kern="0" dirty="0"/>
              <a:t>WHERE Country = :</a:t>
            </a:r>
            <a:r>
              <a:rPr lang="en-US" kern="0" dirty="0" err="1"/>
              <a:t>OLD.Code</a:t>
            </a:r>
            <a:r>
              <a:rPr lang="en-US" kern="0" dirty="0"/>
              <a:t>;</a:t>
            </a:r>
          </a:p>
          <a:p>
            <a:pPr defTabSz="914400"/>
            <a:r>
              <a:rPr lang="en-US" kern="0" dirty="0"/>
              <a:t>END;</a:t>
            </a:r>
          </a:p>
          <a:p>
            <a:pPr defTabSz="914400"/>
            <a:r>
              <a:rPr lang="en-US" kern="0" dirty="0"/>
              <a:t>/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519C4D50-E72B-499D-82A6-A91D1480AFFE}"/>
              </a:ext>
            </a:extLst>
          </p:cNvPr>
          <p:cNvSpPr txBox="1"/>
          <p:nvPr/>
        </p:nvSpPr>
        <p:spPr>
          <a:xfrm>
            <a:off x="6934448" y="2213536"/>
            <a:ext cx="5328592" cy="230832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de-DE" dirty="0"/>
              <a:t>Mit diesem Trigger könnte folgendes die erwarteten Ergebnisse bringen:</a:t>
            </a:r>
          </a:p>
          <a:p>
            <a:endParaRPr lang="en-US" dirty="0"/>
          </a:p>
          <a:p>
            <a:r>
              <a:rPr lang="en-US" dirty="0"/>
              <a:t>UPDATE Country</a:t>
            </a:r>
          </a:p>
          <a:p>
            <a:r>
              <a:rPr lang="en-US" dirty="0"/>
              <a:t>SET Code = ’UK’</a:t>
            </a:r>
          </a:p>
          <a:p>
            <a:r>
              <a:rPr lang="en-US" dirty="0"/>
              <a:t>WHERE Code = ’GB’;</a:t>
            </a:r>
          </a:p>
          <a:p>
            <a:r>
              <a:rPr lang="en-US" dirty="0"/>
              <a:t>SELECT * FROM Province WHERE Country=’UK’;</a:t>
            </a:r>
          </a:p>
          <a:p>
            <a:endParaRPr lang="en-US" dirty="0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E4355347-5CE3-4683-8D89-7C374FFAEA56}"/>
              </a:ext>
            </a:extLst>
          </p:cNvPr>
          <p:cNvSpPr/>
          <p:nvPr/>
        </p:nvSpPr>
        <p:spPr>
          <a:xfrm>
            <a:off x="381720" y="6955288"/>
            <a:ext cx="4608512" cy="92333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dirty="0"/>
              <a:t>INSERT INTO Country (</a:t>
            </a:r>
            <a:r>
              <a:rPr lang="en-US" dirty="0" err="1"/>
              <a:t>Name,Code,Population</a:t>
            </a:r>
            <a:r>
              <a:rPr lang="en-US" dirty="0"/>
              <a:t>)</a:t>
            </a:r>
          </a:p>
          <a:p>
            <a:r>
              <a:rPr lang="en-US" dirty="0"/>
              <a:t>VALUES (’</a:t>
            </a:r>
            <a:r>
              <a:rPr lang="en-US" dirty="0" err="1"/>
              <a:t>Lummerland</a:t>
            </a:r>
            <a:r>
              <a:rPr lang="en-US" dirty="0"/>
              <a:t>’, ’LU’, 4);</a:t>
            </a:r>
          </a:p>
          <a:p>
            <a:r>
              <a:rPr lang="en-US" dirty="0"/>
              <a:t>SELECT * FROM Politics WHERE country=’LU’;</a:t>
            </a:r>
          </a:p>
        </p:txBody>
      </p:sp>
    </p:spTree>
    <p:extLst>
      <p:ext uri="{BB962C8B-B14F-4D97-AF65-F5344CB8AC3E}">
        <p14:creationId xmlns:p14="http://schemas.microsoft.com/office/powerpoint/2010/main" val="1302918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  <p:bldP spid="10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75415C-F184-47D2-A0C5-0ADBA8B587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Instead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- Trigger</a:t>
            </a:r>
            <a:endParaRPr lang="en-US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A082570-6AEB-48AE-AFCB-02BAA7B8A3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39800" y="3048000"/>
            <a:ext cx="11395248" cy="5170646"/>
          </a:xfrm>
        </p:spPr>
        <p:txBody>
          <a:bodyPr/>
          <a:lstStyle/>
          <a:p>
            <a:r>
              <a:rPr lang="en-US" dirty="0"/>
              <a:t>CREATE OR REPLACE TRIGGER </a:t>
            </a:r>
            <a:r>
              <a:rPr lang="en-US" dirty="0" err="1"/>
              <a:t>InsAllCountry</a:t>
            </a:r>
            <a:endParaRPr lang="en-US" dirty="0"/>
          </a:p>
          <a:p>
            <a:r>
              <a:rPr lang="en-US" dirty="0"/>
              <a:t>INSTEAD OF INSERT ON </a:t>
            </a:r>
            <a:r>
              <a:rPr lang="en-US" dirty="0" err="1"/>
              <a:t>AllCountry</a:t>
            </a:r>
            <a:endParaRPr lang="en-US" dirty="0"/>
          </a:p>
          <a:p>
            <a:r>
              <a:rPr lang="en-US" dirty="0"/>
              <a:t>FOR EACH ROW</a:t>
            </a:r>
          </a:p>
          <a:p>
            <a:r>
              <a:rPr lang="en-US" dirty="0"/>
              <a:t>BEGIN</a:t>
            </a:r>
          </a:p>
          <a:p>
            <a:r>
              <a:rPr lang="en-US" dirty="0"/>
              <a:t>	INSERT INTO Country (</a:t>
            </a:r>
            <a:r>
              <a:rPr lang="en-US" dirty="0" err="1"/>
              <a:t>Name,Code,Population,Area</a:t>
            </a:r>
            <a:r>
              <a:rPr lang="en-US" dirty="0"/>
              <a:t>)</a:t>
            </a:r>
          </a:p>
          <a:p>
            <a:r>
              <a:rPr lang="en-US" dirty="0"/>
              <a:t>	VALUES (:</a:t>
            </a:r>
            <a:r>
              <a:rPr lang="en-US" dirty="0" err="1"/>
              <a:t>NEW.Name</a:t>
            </a:r>
            <a:r>
              <a:rPr lang="en-US" dirty="0"/>
              <a:t>, :NEW.Code,:</a:t>
            </a:r>
            <a:r>
              <a:rPr lang="en-US" dirty="0" err="1"/>
              <a:t>NEW.Population</a:t>
            </a:r>
            <a:r>
              <a:rPr lang="en-US" dirty="0"/>
              <a:t>, :</a:t>
            </a:r>
            <a:r>
              <a:rPr lang="en-US" dirty="0" err="1"/>
              <a:t>NEW.Area</a:t>
            </a:r>
            <a:r>
              <a:rPr lang="en-US" dirty="0"/>
              <a:t>);</a:t>
            </a:r>
          </a:p>
          <a:p>
            <a:r>
              <a:rPr lang="en-US" dirty="0"/>
              <a:t>	INSERT INTO Economy (</a:t>
            </a:r>
            <a:r>
              <a:rPr lang="en-US" dirty="0" err="1"/>
              <a:t>Country,Inflation</a:t>
            </a:r>
            <a:r>
              <a:rPr lang="en-US" dirty="0"/>
              <a:t>)</a:t>
            </a:r>
          </a:p>
          <a:p>
            <a:r>
              <a:rPr lang="en-US" dirty="0"/>
              <a:t>	VALUES (:</a:t>
            </a:r>
            <a:r>
              <a:rPr lang="en-US" dirty="0" err="1"/>
              <a:t>NEW.Code</a:t>
            </a:r>
            <a:r>
              <a:rPr lang="en-US" dirty="0"/>
              <a:t>, :</a:t>
            </a:r>
            <a:r>
              <a:rPr lang="en-US" dirty="0" err="1"/>
              <a:t>NEW.Inflation</a:t>
            </a:r>
            <a:r>
              <a:rPr lang="en-US" dirty="0"/>
              <a:t>);</a:t>
            </a:r>
          </a:p>
          <a:p>
            <a:r>
              <a:rPr lang="en-US" dirty="0"/>
              <a:t>	INSERT INTO Population</a:t>
            </a:r>
          </a:p>
          <a:p>
            <a:r>
              <a:rPr lang="en-US" dirty="0"/>
              <a:t>		(Country, </a:t>
            </a:r>
            <a:r>
              <a:rPr lang="en-US" dirty="0" err="1"/>
              <a:t>Population_Growth,infant_mortality</a:t>
            </a:r>
            <a:r>
              <a:rPr lang="en-US" dirty="0"/>
              <a:t>)</a:t>
            </a:r>
          </a:p>
          <a:p>
            <a:r>
              <a:rPr lang="en-US" dirty="0"/>
              <a:t>	VALUES (:</a:t>
            </a:r>
            <a:r>
              <a:rPr lang="en-US" dirty="0" err="1"/>
              <a:t>NEW.Code</a:t>
            </a:r>
            <a:r>
              <a:rPr lang="en-US" dirty="0"/>
              <a:t>, :NEW.Population_Growth,:</a:t>
            </a:r>
            <a:r>
              <a:rPr lang="en-US" dirty="0" err="1"/>
              <a:t>NEW.infant_mortality</a:t>
            </a:r>
            <a:r>
              <a:rPr lang="en-US" dirty="0"/>
              <a:t>);</a:t>
            </a:r>
          </a:p>
          <a:p>
            <a:r>
              <a:rPr lang="en-US" dirty="0"/>
              <a:t>END;</a:t>
            </a:r>
          </a:p>
          <a:p>
            <a:r>
              <a:rPr lang="en-US" dirty="0"/>
              <a:t>/</a:t>
            </a:r>
          </a:p>
          <a:p>
            <a:endParaRPr lang="en-US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2233EA6-3530-4D18-8B9D-98BCC87F11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/>
              <a:t>Natural Language Processing of Database Queries with Machine Learning -  Progess Overview</a:t>
            </a:r>
            <a:endParaRPr lang="de-DE" dirty="0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1B1AC31-6975-464B-9157-56F5CA2857CF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ACF5EF15-2C16-6A49-87B6-C5AFB945A04B}" type="datetime1">
              <a:rPr lang="de-DE" smtClean="0"/>
              <a:pPr/>
              <a:t>30.11.2018</a:t>
            </a:fld>
            <a:endParaRPr lang="en-US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D03B2C4-5343-4299-A0D4-1803C99278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de-DE" smtClean="0"/>
              <a:pPr/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0085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tertitel 1">
            <a:extLst>
              <a:ext uri="{FF2B5EF4-FFF2-40B4-BE49-F238E27FC236}">
                <a16:creationId xmlns:a16="http://schemas.microsoft.com/office/drawing/2014/main" id="{3D5DDD95-D768-43C7-9757-C8D263F41539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1029792" y="6604992"/>
            <a:ext cx="9103360" cy="36933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BD565EB7-3CCE-4632-BAB5-166879CDB2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5503" y="4648200"/>
            <a:ext cx="10841997" cy="2769989"/>
          </a:xfrm>
        </p:spPr>
        <p:txBody>
          <a:bodyPr/>
          <a:lstStyle/>
          <a:p>
            <a:r>
              <a:rPr lang="de-DE" dirty="0" err="1"/>
              <a:t>Sysdate</a:t>
            </a:r>
            <a:r>
              <a:rPr lang="de-DE" dirty="0"/>
              <a:t> in </a:t>
            </a:r>
            <a:r>
              <a:rPr lang="de-DE" dirty="0" err="1"/>
              <a:t>Constraints</a:t>
            </a:r>
            <a:r>
              <a:rPr lang="de-DE" dirty="0"/>
              <a:t> und Triggern verwenden</a:t>
            </a:r>
            <a:br>
              <a:rPr lang="de-DE" dirty="0"/>
            </a:br>
            <a:endParaRPr lang="en-US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4733320-CD8E-41FB-B964-7344147046B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731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6B69E7-787F-4281-8017-AAF7F1F86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Sysdate</a:t>
            </a:r>
            <a:r>
              <a:rPr lang="de-DE" dirty="0"/>
              <a:t> in </a:t>
            </a:r>
            <a:r>
              <a:rPr lang="de-DE" dirty="0" err="1"/>
              <a:t>Constraints</a:t>
            </a:r>
            <a:r>
              <a:rPr lang="de-DE" dirty="0"/>
              <a:t> verwenden</a:t>
            </a:r>
            <a:endParaRPr lang="en-US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41FE65C-FDE4-4267-B3B7-4E2ECCFFD9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0" y="3048000"/>
            <a:ext cx="13004800" cy="369332"/>
          </a:xfrm>
        </p:spPr>
        <p:txBody>
          <a:bodyPr/>
          <a:lstStyle/>
          <a:p>
            <a:pPr algn="ctr"/>
            <a:r>
              <a:rPr lang="de-DE" dirty="0"/>
              <a:t>ALTER TABLE </a:t>
            </a:r>
            <a:r>
              <a:rPr lang="de-DE" dirty="0" err="1"/>
              <a:t>tableName</a:t>
            </a:r>
            <a:r>
              <a:rPr lang="de-DE" dirty="0"/>
              <a:t> ADD CONSTRAINT </a:t>
            </a:r>
            <a:r>
              <a:rPr lang="de-DE" dirty="0" err="1"/>
              <a:t>contraintName</a:t>
            </a:r>
            <a:r>
              <a:rPr lang="de-DE" dirty="0"/>
              <a:t> check (</a:t>
            </a:r>
            <a:r>
              <a:rPr lang="de-DE" dirty="0" err="1"/>
              <a:t>myDate</a:t>
            </a:r>
            <a:r>
              <a:rPr lang="de-DE" dirty="0"/>
              <a:t> &lt; SYSDATE)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CFB3466-2211-472A-91B6-E64CEF369F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dirty="0" err="1"/>
              <a:t>Sysdate</a:t>
            </a:r>
            <a:r>
              <a:rPr lang="de-DE" dirty="0"/>
              <a:t> in </a:t>
            </a:r>
            <a:r>
              <a:rPr lang="de-DE" dirty="0" err="1"/>
              <a:t>Constraints</a:t>
            </a:r>
            <a:r>
              <a:rPr lang="de-DE" dirty="0"/>
              <a:t> und Triggern verwenden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F99F9D6-4A08-4EA2-B43C-8831A1FAB302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ACF5EF15-2C16-6A49-87B6-C5AFB945A04B}" type="datetime1">
              <a:rPr lang="de-DE" smtClean="0"/>
              <a:pPr/>
              <a:t>30.11.2018</a:t>
            </a:fld>
            <a:endParaRPr lang="en-US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F4ECCBD-D34F-44E7-B0B8-7D2D373CD7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de-DE" smtClean="0"/>
              <a:pPr/>
              <a:t>5</a:t>
            </a:fld>
            <a:endParaRPr lang="de-DE" dirty="0"/>
          </a:p>
        </p:txBody>
      </p:sp>
      <p:graphicFrame>
        <p:nvGraphicFramePr>
          <p:cNvPr id="11" name="Diagramm 10">
            <a:extLst>
              <a:ext uri="{FF2B5EF4-FFF2-40B4-BE49-F238E27FC236}">
                <a16:creationId xmlns:a16="http://schemas.microsoft.com/office/drawing/2014/main" id="{E334B1E0-EE1C-4FC2-A9E5-2662EC3BBA88}"/>
              </a:ext>
            </a:extLst>
          </p:cNvPr>
          <p:cNvGraphicFramePr/>
          <p:nvPr/>
        </p:nvGraphicFramePr>
        <p:xfrm>
          <a:off x="813768" y="4012704"/>
          <a:ext cx="11161240" cy="39703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5307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E1B3345C-AF4E-4BDA-8385-15E7974D90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6671DC0D-0851-4FA5-8B89-026CB19E8B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B6B0E17F-2BA6-413D-A495-8BAA713D3C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0C011C22-E386-42A3-AAEC-43B95084CE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D99E980E-21CB-4832-B7E8-A8F3095C64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30889FAA-C860-41F2-BEDD-E0E56205B5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500850E8-103A-4EBD-87DD-317F34B561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1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E223D1-EA80-4EA5-A356-E78D61B91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Sysdate</a:t>
            </a:r>
            <a:r>
              <a:rPr lang="de-DE" dirty="0"/>
              <a:t> in </a:t>
            </a:r>
            <a:r>
              <a:rPr lang="de-DE" dirty="0" err="1"/>
              <a:t>Functions</a:t>
            </a:r>
            <a:r>
              <a:rPr lang="de-DE" dirty="0"/>
              <a:t> verwenden</a:t>
            </a:r>
            <a:endParaRPr lang="en-US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5FEE6D2-1651-45B6-8189-48E033C3D2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39800" y="3048000"/>
            <a:ext cx="11323240" cy="2954655"/>
          </a:xfrm>
        </p:spPr>
        <p:txBody>
          <a:bodyPr/>
          <a:lstStyle/>
          <a:p>
            <a:r>
              <a:rPr lang="de-DE" dirty="0"/>
              <a:t> CREATE OR REPLACE FUNCTION </a:t>
            </a:r>
            <a:r>
              <a:rPr lang="de-DE" dirty="0" err="1"/>
              <a:t>Date_in_Past</a:t>
            </a:r>
            <a:r>
              <a:rPr lang="de-DE" dirty="0"/>
              <a:t>(</a:t>
            </a:r>
            <a:r>
              <a:rPr lang="de-DE" dirty="0" err="1"/>
              <a:t>pastDate</a:t>
            </a:r>
            <a:r>
              <a:rPr lang="de-DE" dirty="0"/>
              <a:t> IN </a:t>
            </a:r>
            <a:r>
              <a:rPr lang="de-DE" dirty="0" err="1"/>
              <a:t>tableName.dateColumnName</a:t>
            </a:r>
            <a:r>
              <a:rPr lang="de-DE" dirty="0"/>
              <a:t> % </a:t>
            </a:r>
            <a:r>
              <a:rPr lang="de-DE" dirty="0" err="1"/>
              <a:t>ColumnType</a:t>
            </a:r>
            <a:endParaRPr lang="de-DE" dirty="0"/>
          </a:p>
          <a:p>
            <a:r>
              <a:rPr lang="de-DE" dirty="0"/>
              <a:t>	</a:t>
            </a:r>
            <a:r>
              <a:rPr lang="de-DE" dirty="0" err="1"/>
              <a:t>return</a:t>
            </a:r>
            <a:r>
              <a:rPr lang="de-DE" dirty="0"/>
              <a:t> varchar2 </a:t>
            </a:r>
            <a:r>
              <a:rPr lang="de-DE" dirty="0" err="1"/>
              <a:t>deterministic</a:t>
            </a:r>
            <a:endParaRPr lang="de-DE" dirty="0"/>
          </a:p>
          <a:p>
            <a:r>
              <a:rPr lang="de-DE" dirty="0" err="1"/>
              <a:t>Is</a:t>
            </a:r>
            <a:endParaRPr lang="de-DE" dirty="0"/>
          </a:p>
          <a:p>
            <a:r>
              <a:rPr lang="de-DE" dirty="0"/>
              <a:t>Beginn</a:t>
            </a:r>
          </a:p>
          <a:p>
            <a:r>
              <a:rPr lang="de-DE" dirty="0"/>
              <a:t>	</a:t>
            </a:r>
            <a:r>
              <a:rPr lang="de-DE" dirty="0" err="1"/>
              <a:t>return</a:t>
            </a:r>
            <a:r>
              <a:rPr lang="de-DE" dirty="0"/>
              <a:t> CASE WHEN </a:t>
            </a:r>
            <a:r>
              <a:rPr lang="de-DE" dirty="0" err="1"/>
              <a:t>pastDate</a:t>
            </a:r>
            <a:r>
              <a:rPr lang="de-DE" dirty="0"/>
              <a:t> &gt;= SYSDATE THEN ‘N‘ ELSE ‘Y‘ end;</a:t>
            </a:r>
          </a:p>
          <a:p>
            <a:r>
              <a:rPr lang="de-DE" dirty="0"/>
              <a:t>/</a:t>
            </a:r>
          </a:p>
          <a:p>
            <a:endParaRPr lang="en-US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887CD61-7DE4-4020-86DE-860B498DB0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/>
              <a:t>Natural Language Processing of Database Queries with Machine Learning -  Progess Overview</a:t>
            </a:r>
            <a:endParaRPr lang="de-DE" dirty="0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7F39E95-5D08-44F2-A4E3-6AA5FCD586D5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ACF5EF15-2C16-6A49-87B6-C5AFB945A04B}" type="datetime1">
              <a:rPr lang="de-DE" smtClean="0"/>
              <a:pPr/>
              <a:t>30.11.2018</a:t>
            </a:fld>
            <a:endParaRPr lang="en-US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15AC5B0-5DC2-4B61-9126-75D0830907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de-DE" smtClean="0"/>
              <a:pPr/>
              <a:t>6</a:t>
            </a:fld>
            <a:endParaRPr lang="de-DE" dirty="0"/>
          </a:p>
        </p:txBody>
      </p:sp>
      <p:graphicFrame>
        <p:nvGraphicFramePr>
          <p:cNvPr id="8" name="Diagramm 7">
            <a:extLst>
              <a:ext uri="{FF2B5EF4-FFF2-40B4-BE49-F238E27FC236}">
                <a16:creationId xmlns:a16="http://schemas.microsoft.com/office/drawing/2014/main" id="{598FBE66-D844-47F0-BD8B-AF785EEF96B3}"/>
              </a:ext>
            </a:extLst>
          </p:cNvPr>
          <p:cNvGraphicFramePr/>
          <p:nvPr/>
        </p:nvGraphicFramePr>
        <p:xfrm>
          <a:off x="939800" y="6749008"/>
          <a:ext cx="8730952" cy="1477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6823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89579C-8ECD-47FF-8B9C-1BC2AB673A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9800" y="1874982"/>
            <a:ext cx="10841997" cy="677108"/>
          </a:xfrm>
        </p:spPr>
        <p:txBody>
          <a:bodyPr/>
          <a:lstStyle/>
          <a:p>
            <a:r>
              <a:rPr lang="de-DE"/>
              <a:t>Function an eine Table binden</a:t>
            </a:r>
            <a:endParaRPr lang="en-US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71AC63A-5E55-441F-B844-769F4F40B2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39800" y="3048000"/>
            <a:ext cx="9829800" cy="1107996"/>
          </a:xfrm>
        </p:spPr>
        <p:txBody>
          <a:bodyPr/>
          <a:lstStyle/>
          <a:p>
            <a:r>
              <a:rPr lang="de-DE" dirty="0"/>
              <a:t>ALTER TABLE </a:t>
            </a:r>
            <a:r>
              <a:rPr lang="de-DE" dirty="0" err="1"/>
              <a:t>tableName</a:t>
            </a:r>
            <a:r>
              <a:rPr lang="de-DE" dirty="0"/>
              <a:t> ADD (</a:t>
            </a:r>
            <a:r>
              <a:rPr lang="de-DE" dirty="0" err="1"/>
              <a:t>Date_in_Past_ing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(cast(</a:t>
            </a:r>
            <a:r>
              <a:rPr lang="de-DE" dirty="0" err="1"/>
              <a:t>Date_in_Past</a:t>
            </a:r>
            <a:r>
              <a:rPr lang="de-DE" dirty="0"/>
              <a:t>(</a:t>
            </a:r>
            <a:r>
              <a:rPr lang="de-DE" dirty="0" err="1"/>
              <a:t>myDate</a:t>
            </a:r>
            <a:r>
              <a:rPr lang="de-DE" dirty="0"/>
              <a:t>) </a:t>
            </a:r>
            <a:r>
              <a:rPr lang="de-DE" dirty="0" err="1"/>
              <a:t>as</a:t>
            </a:r>
            <a:r>
              <a:rPr lang="de-DE" dirty="0"/>
              <a:t> VARCHAR2(1))) </a:t>
            </a:r>
          </a:p>
          <a:p>
            <a:r>
              <a:rPr lang="de-DE" dirty="0"/>
              <a:t>/</a:t>
            </a:r>
            <a:endParaRPr lang="en-US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EA36547-2D12-47B0-B866-E54816FDFA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63800" y="9248648"/>
            <a:ext cx="8610600" cy="276352"/>
          </a:xfrm>
        </p:spPr>
        <p:txBody>
          <a:bodyPr/>
          <a:lstStyle/>
          <a:p>
            <a:r>
              <a:rPr lang="de-DE"/>
              <a:t>Natural Language Processing of Database Queries with Machine Learning -  Progess Overview</a:t>
            </a:r>
            <a:endParaRPr lang="de-DE" dirty="0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DBBAB58-7DA3-48B1-973C-8FCBD375AC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10896" y="9245600"/>
            <a:ext cx="1467104" cy="279400"/>
          </a:xfrm>
        </p:spPr>
        <p:txBody>
          <a:bodyPr/>
          <a:lstStyle/>
          <a:p>
            <a:fld id="{ACF5EF15-2C16-6A49-87B6-C5AFB945A04B}" type="datetime1">
              <a:rPr lang="de-DE" smtClean="0"/>
              <a:pPr/>
              <a:t>30.11.2018</a:t>
            </a:fld>
            <a:endParaRPr lang="en-US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CC7C44B-AA19-4F6B-869C-57815750DA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836400" y="9281468"/>
            <a:ext cx="857504" cy="243532"/>
          </a:xfrm>
        </p:spPr>
        <p:txBody>
          <a:bodyPr/>
          <a:lstStyle/>
          <a:p>
            <a:fld id="{B6F15528-21DE-4FAA-801E-634DDDAF4B2B}" type="slidenum">
              <a:rPr lang="de-DE" smtClean="0"/>
              <a:pPr/>
              <a:t>7</a:t>
            </a:fld>
            <a:endParaRPr lang="de-DE" dirty="0"/>
          </a:p>
        </p:txBody>
      </p:sp>
      <p:pic>
        <p:nvPicPr>
          <p:cNvPr id="8" name="Grafik 7" descr="Ein Bild, das Baum, draußen, Tier, Säugetier enthält.&#10;&#10;Automatisch generierte Beschreibung">
            <a:extLst>
              <a:ext uri="{FF2B5EF4-FFF2-40B4-BE49-F238E27FC236}">
                <a16:creationId xmlns:a16="http://schemas.microsoft.com/office/drawing/2014/main" id="{2DD138EF-2786-4B12-82C8-6878F9FF5D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2584" y="3397303"/>
            <a:ext cx="3423816" cy="256786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9B615D4C-E91E-4A5A-A735-31DC02AA42EF}"/>
              </a:ext>
            </a:extLst>
          </p:cNvPr>
          <p:cNvSpPr txBox="1"/>
          <p:nvPr/>
        </p:nvSpPr>
        <p:spPr>
          <a:xfrm>
            <a:off x="813768" y="4681234"/>
            <a:ext cx="6668616" cy="230832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Hier wird eine neue Spalte definiert, die eine </a:t>
            </a:r>
            <a:r>
              <a:rPr lang="de-DE" dirty="0" err="1"/>
              <a:t>Function</a:t>
            </a:r>
            <a:r>
              <a:rPr lang="de-DE" dirty="0"/>
              <a:t> als Inhalt hat.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Da die </a:t>
            </a:r>
            <a:r>
              <a:rPr lang="de-DE" dirty="0" err="1"/>
              <a:t>Function</a:t>
            </a:r>
            <a:r>
              <a:rPr lang="de-DE" dirty="0"/>
              <a:t> als „</a:t>
            </a:r>
            <a:r>
              <a:rPr lang="de-DE" dirty="0" err="1"/>
              <a:t>deterministic</a:t>
            </a:r>
            <a:r>
              <a:rPr lang="de-DE" dirty="0"/>
              <a:t>“ gilt kann sie hier verwendet werden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Das fühlt sich nicht wirklich sauber an, ist aber wohl die „sauberste“ Lösung, wenn man es mit </a:t>
            </a:r>
            <a:r>
              <a:rPr lang="de-DE" dirty="0" err="1"/>
              <a:t>Constraints</a:t>
            </a:r>
            <a:r>
              <a:rPr lang="de-DE" dirty="0"/>
              <a:t> machen möchte.</a:t>
            </a:r>
          </a:p>
          <a:p>
            <a:endParaRPr lang="en-US" dirty="0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2C54D648-6BC9-49EB-BADB-DDB1301683CE}"/>
              </a:ext>
            </a:extLst>
          </p:cNvPr>
          <p:cNvSpPr txBox="1"/>
          <p:nvPr/>
        </p:nvSpPr>
        <p:spPr>
          <a:xfrm>
            <a:off x="8662640" y="6100936"/>
            <a:ext cx="31191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Leider eher eine </a:t>
            </a:r>
            <a:r>
              <a:rPr lang="de-DE" dirty="0" err="1"/>
              <a:t>Saubär</a:t>
            </a:r>
            <a:r>
              <a:rPr lang="de-DE" dirty="0"/>
              <a:t> als eine saubere Lösung</a:t>
            </a:r>
            <a:endParaRPr lang="en-US" dirty="0"/>
          </a:p>
        </p:txBody>
      </p:sp>
      <p:sp>
        <p:nvSpPr>
          <p:cNvPr id="14" name="Textplatzhalter 2">
            <a:extLst>
              <a:ext uri="{FF2B5EF4-FFF2-40B4-BE49-F238E27FC236}">
                <a16:creationId xmlns:a16="http://schemas.microsoft.com/office/drawing/2014/main" id="{FA808105-F1A4-453C-8CD1-E36C4D4C9542}"/>
              </a:ext>
            </a:extLst>
          </p:cNvPr>
          <p:cNvSpPr txBox="1">
            <a:spLocks/>
          </p:cNvSpPr>
          <p:nvPr/>
        </p:nvSpPr>
        <p:spPr>
          <a:xfrm>
            <a:off x="939800" y="7237797"/>
            <a:ext cx="9829800" cy="11079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400" b="0" i="0">
                <a:solidFill>
                  <a:srgbClr val="7F7F7F"/>
                </a:solidFill>
                <a:latin typeface="+mj-lt"/>
                <a:ea typeface="+mn-ea"/>
                <a:cs typeface="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de-DE" kern="0" dirty="0"/>
              <a:t>ALTER TABLE </a:t>
            </a:r>
            <a:r>
              <a:rPr lang="de-DE" kern="0" dirty="0" err="1"/>
              <a:t>tableName</a:t>
            </a:r>
            <a:r>
              <a:rPr lang="de-DE" kern="0" dirty="0"/>
              <a:t> ADD CONSTRAINT </a:t>
            </a:r>
            <a:r>
              <a:rPr lang="de-DE" kern="0" dirty="0" err="1"/>
              <a:t>constraintName</a:t>
            </a:r>
            <a:r>
              <a:rPr lang="de-DE" kern="0" dirty="0"/>
              <a:t> check (</a:t>
            </a:r>
            <a:r>
              <a:rPr lang="de-DE" kern="0" dirty="0" err="1"/>
              <a:t>Date_in_Past_ing</a:t>
            </a:r>
            <a:r>
              <a:rPr lang="de-DE" kern="0" dirty="0"/>
              <a:t> = ‘Y‘)</a:t>
            </a:r>
          </a:p>
          <a:p>
            <a:pPr defTabSz="914400"/>
            <a:r>
              <a:rPr lang="de-DE" kern="0" dirty="0"/>
              <a:t>/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328844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E33D8C-DD37-4A78-BB33-58F167DFA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Trigger erstellen mit </a:t>
            </a:r>
            <a:r>
              <a:rPr lang="de-DE" dirty="0" err="1"/>
              <a:t>Sysdate</a:t>
            </a:r>
            <a:r>
              <a:rPr lang="de-DE" dirty="0"/>
              <a:t> in der Bedingung</a:t>
            </a:r>
            <a:endParaRPr lang="en-US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A73D86D-D50F-4B92-8473-DBD20B2370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39799" y="3112188"/>
            <a:ext cx="10841997" cy="5170646"/>
          </a:xfrm>
        </p:spPr>
        <p:txBody>
          <a:bodyPr/>
          <a:lstStyle/>
          <a:p>
            <a:r>
              <a:rPr lang="de-DE" dirty="0"/>
              <a:t>Create Trigger </a:t>
            </a:r>
            <a:r>
              <a:rPr lang="de-DE" dirty="0" err="1"/>
              <a:t>myTrigger</a:t>
            </a:r>
            <a:endParaRPr lang="de-DE" dirty="0"/>
          </a:p>
          <a:p>
            <a:r>
              <a:rPr lang="de-DE" dirty="0"/>
              <a:t>	</a:t>
            </a:r>
            <a:r>
              <a:rPr lang="de-DE" dirty="0" err="1"/>
              <a:t>before</a:t>
            </a:r>
            <a:r>
              <a:rPr lang="de-DE" dirty="0"/>
              <a:t> </a:t>
            </a:r>
            <a:r>
              <a:rPr lang="de-DE" dirty="0" err="1"/>
              <a:t>insert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update on </a:t>
            </a:r>
            <a:r>
              <a:rPr lang="de-DE" dirty="0" err="1"/>
              <a:t>myTableName</a:t>
            </a:r>
            <a:endParaRPr lang="de-DE" dirty="0"/>
          </a:p>
          <a:p>
            <a:r>
              <a:rPr lang="de-DE" dirty="0"/>
              <a:t>	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each</a:t>
            </a:r>
            <a:r>
              <a:rPr lang="de-DE" dirty="0"/>
              <a:t> </a:t>
            </a:r>
            <a:r>
              <a:rPr lang="de-DE" dirty="0" err="1"/>
              <a:t>row</a:t>
            </a:r>
            <a:endParaRPr lang="de-DE" dirty="0"/>
          </a:p>
          <a:p>
            <a:r>
              <a:rPr lang="de-DE" dirty="0"/>
              <a:t>	beginn</a:t>
            </a:r>
          </a:p>
          <a:p>
            <a:r>
              <a:rPr lang="de-DE" dirty="0"/>
              <a:t>		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inserting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updating</a:t>
            </a:r>
            <a:r>
              <a:rPr lang="de-DE" dirty="0"/>
              <a:t>(‘</a:t>
            </a:r>
            <a:r>
              <a:rPr lang="de-DE" dirty="0" err="1"/>
              <a:t>myDate</a:t>
            </a:r>
            <a:r>
              <a:rPr lang="de-DE" dirty="0"/>
              <a:t>‘)</a:t>
            </a:r>
          </a:p>
          <a:p>
            <a:r>
              <a:rPr lang="de-DE" dirty="0"/>
              <a:t>		</a:t>
            </a:r>
            <a:r>
              <a:rPr lang="de-DE" dirty="0" err="1"/>
              <a:t>then</a:t>
            </a:r>
            <a:endParaRPr lang="de-DE" dirty="0"/>
          </a:p>
          <a:p>
            <a:r>
              <a:rPr lang="de-DE" dirty="0"/>
              <a:t>			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new</a:t>
            </a:r>
            <a:r>
              <a:rPr lang="de-DE" dirty="0"/>
              <a:t> </a:t>
            </a:r>
            <a:r>
              <a:rPr lang="de-DE" dirty="0" err="1"/>
              <a:t>myDate</a:t>
            </a:r>
            <a:r>
              <a:rPr lang="de-DE" dirty="0"/>
              <a:t> &gt;= SYSDATE</a:t>
            </a:r>
          </a:p>
          <a:p>
            <a:r>
              <a:rPr lang="de-DE" dirty="0"/>
              <a:t>			</a:t>
            </a:r>
            <a:r>
              <a:rPr lang="de-DE" dirty="0" err="1"/>
              <a:t>then</a:t>
            </a:r>
            <a:endParaRPr lang="de-DE" dirty="0"/>
          </a:p>
          <a:p>
            <a:r>
              <a:rPr lang="de-DE" dirty="0"/>
              <a:t>				</a:t>
            </a:r>
            <a:r>
              <a:rPr lang="de-DE" dirty="0" err="1"/>
              <a:t>raise_application_error</a:t>
            </a:r>
            <a:r>
              <a:rPr lang="de-DE" dirty="0"/>
              <a:t>(</a:t>
            </a:r>
            <a:r>
              <a:rPr lang="de-DE" dirty="0" err="1"/>
              <a:t>ErrorNumber</a:t>
            </a:r>
            <a:r>
              <a:rPr lang="de-DE" dirty="0"/>
              <a:t>,‘mydate ist </a:t>
            </a:r>
            <a:r>
              <a:rPr lang="de-DE" dirty="0" err="1"/>
              <a:t>wrong</a:t>
            </a:r>
            <a:r>
              <a:rPr lang="de-DE" dirty="0"/>
              <a:t>‘)</a:t>
            </a:r>
          </a:p>
          <a:p>
            <a:r>
              <a:rPr lang="de-DE" dirty="0"/>
              <a:t>			end </a:t>
            </a:r>
            <a:r>
              <a:rPr lang="de-DE" dirty="0" err="1"/>
              <a:t>if</a:t>
            </a:r>
            <a:endParaRPr lang="de-DE" dirty="0"/>
          </a:p>
          <a:p>
            <a:r>
              <a:rPr lang="de-DE" dirty="0"/>
              <a:t>		end </a:t>
            </a:r>
            <a:r>
              <a:rPr lang="de-DE" dirty="0" err="1"/>
              <a:t>if</a:t>
            </a:r>
            <a:endParaRPr lang="de-DE" dirty="0"/>
          </a:p>
          <a:p>
            <a:r>
              <a:rPr lang="de-DE" dirty="0"/>
              <a:t>	end;</a:t>
            </a:r>
          </a:p>
          <a:p>
            <a:r>
              <a:rPr lang="de-DE" dirty="0"/>
              <a:t>/</a:t>
            </a:r>
          </a:p>
          <a:p>
            <a:endParaRPr lang="en-US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C3F94A8-8137-4586-B405-328DA4EDB7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/>
              <a:t>Natural Language Processing of Database Queries with Machine Learning -  Progess Overview</a:t>
            </a:r>
            <a:endParaRPr lang="de-DE" dirty="0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C063ECE-0DF7-4745-A993-B24D12A8DD27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ACF5EF15-2C16-6A49-87B6-C5AFB945A04B}" type="datetime1">
              <a:rPr lang="de-DE" smtClean="0"/>
              <a:pPr/>
              <a:t>30.11.2018</a:t>
            </a:fld>
            <a:endParaRPr lang="en-US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9735F3B-583E-4453-8241-C3C694569C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de-DE" smtClean="0"/>
              <a:pPr/>
              <a:t>8</a:t>
            </a:fld>
            <a:endParaRPr lang="de-DE" dirty="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1DD9EAE2-0C3A-49E8-87AA-B07853DAC991}"/>
              </a:ext>
            </a:extLst>
          </p:cNvPr>
          <p:cNvSpPr txBox="1"/>
          <p:nvPr/>
        </p:nvSpPr>
        <p:spPr>
          <a:xfrm>
            <a:off x="939799" y="8098168"/>
            <a:ext cx="11125202" cy="64633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de-DE" dirty="0"/>
              <a:t>Innerhalb eines Trigger kann </a:t>
            </a:r>
            <a:r>
              <a:rPr lang="de-DE" dirty="0" err="1"/>
              <a:t>Sysdate</a:t>
            </a:r>
            <a:r>
              <a:rPr lang="de-DE" dirty="0"/>
              <a:t> verwendet werden. Das scheint die einfachere Lösung ist aber Laufzeittechnisch die schlechtere Lösung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01058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tertitel 1">
            <a:extLst>
              <a:ext uri="{FF2B5EF4-FFF2-40B4-BE49-F238E27FC236}">
                <a16:creationId xmlns:a16="http://schemas.microsoft.com/office/drawing/2014/main" id="{63B407C2-BC5B-4609-BA0C-8466260D1B28}"/>
              </a:ext>
            </a:extLst>
          </p:cNvPr>
          <p:cNvSpPr>
            <a:spLocks noGrp="1"/>
          </p:cNvSpPr>
          <p:nvPr>
            <p:ph type="subTitle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C009F21C-1ACB-4FE2-A823-E29E1F0B7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Zeitgesteuerte Trigger aufrufe</a:t>
            </a:r>
            <a:endParaRPr lang="en-US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E582B9C-D0A5-4644-B19E-CFCABF2516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8234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ThemeDocumentPublic" ma:contentTypeID="0x0101003096C689CA5C4FD8961A9703D84AAC1C00F49043ABB5149F4298E65ECE818139D7" ma:contentTypeVersion="5" ma:contentTypeDescription="Dokumente zu einem Thema" ma:contentTypeScope="" ma:versionID="1e661664f1620ad362ef369ad6cccde5">
  <xsd:schema xmlns:xsd="http://www.w3.org/2001/XMLSchema" xmlns:xs="http://www.w3.org/2001/XMLSchema" xmlns:p="http://schemas.microsoft.com/office/2006/metadata/properties" xmlns:ns2="a80ff35d-a76c-4d64-aec1-eec131140b28" xmlns:ns3="http://schemas.microsoft.com/sharepoint/v4/fields" xmlns:ns4="61dcf129-f24c-4aa8-b482-dff3b515590a" targetNamespace="http://schemas.microsoft.com/office/2006/metadata/properties" ma:root="true" ma:fieldsID="ec460d2fc0e6437a18c46d91c291b06f" ns2:_="" ns3:_="" ns4:_="">
    <xsd:import namespace="a80ff35d-a76c-4d64-aec1-eec131140b28"/>
    <xsd:import namespace="http://schemas.microsoft.com/sharepoint/v4/fields"/>
    <xsd:import namespace="61dcf129-f24c-4aa8-b482-dff3b515590a"/>
    <xsd:element name="properties">
      <xsd:complexType>
        <xsd:sequence>
          <xsd:element name="documentManagement">
            <xsd:complexType>
              <xsd:all>
                <xsd:element ref="ns2:triDocumentTypTaxHTField0" minOccurs="0"/>
                <xsd:element ref="ns3:triExpires" minOccurs="0"/>
                <xsd:element ref="ns2:triOrgUnitsTaxHTField0" minOccurs="0"/>
                <xsd:element ref="ns2:triServicesTaxHTField0" minOccurs="0"/>
                <xsd:element ref="ns2:triThemeTaxHTField0" minOccurs="0"/>
                <xsd:element ref="ns2:triThemesTaxHTField0" minOccurs="0"/>
                <xsd:element ref="ns2:triTargetGroupTaxHTField0" minOccurs="0"/>
                <xsd:element ref="ns4:TaxCatchAll" minOccurs="0"/>
                <xsd:element ref="ns4:TaxCatchAllLabel" minOccurs="0"/>
                <xsd:element ref="ns2:triDocumentClassTaxHTField0" minOccurs="0"/>
                <xsd:element ref="ns4:TaxKeywordTaxHTFiel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0ff35d-a76c-4d64-aec1-eec131140b28" elementFormDefault="qualified">
    <xsd:import namespace="http://schemas.microsoft.com/office/2006/documentManagement/types"/>
    <xsd:import namespace="http://schemas.microsoft.com/office/infopath/2007/PartnerControls"/>
    <xsd:element name="triDocumentTypTaxHTField0" ma:index="9" ma:taxonomy="true" ma:internalName="triDocumentTypTaxHTField0" ma:taxonomyFieldName="triDocumentTyp" ma:displayName="Dokumentenart" ma:default="" ma:fieldId="{c81e9642-db41-4301-8bae-354ca48a7cf2}" ma:sspId="36e4df69-4b01-4cae-b5ad-e0d3bdd9be77" ma:termSetId="e17fcda1-72b3-4abd-bdce-6666f955d9c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riOrgUnitsTaxHTField0" ma:index="12" nillable="true" ma:taxonomy="true" ma:internalName="triOrgUnitsTaxHTField0" ma:taxonomyFieldName="triOrgUnits" ma:displayName="Organisationseinheiten" ma:default="" ma:fieldId="{ed58d200-abfd-4d44-941e-63b1799aac0d}" ma:taxonomyMulti="true" ma:sspId="36e4df69-4b01-4cae-b5ad-e0d3bdd9be77" ma:termSetId="f858de95-fd66-49fd-af61-15c0cf66a9d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riServicesTaxHTField0" ma:index="14" nillable="true" ma:taxonomy="true" ma:internalName="triServicesTaxHTField0" ma:taxonomyFieldName="triServices" ma:displayName="Services" ma:default="" ma:fieldId="{4b29b0d2-ba08-4518-80f8-27ba97d69ec3}" ma:taxonomyMulti="true" ma:sspId="36e4df69-4b01-4cae-b5ad-e0d3bdd9be77" ma:termSetId="2324698e-c21a-416d-890f-8998e44d23a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riThemeTaxHTField0" ma:index="16" ma:taxonomy="true" ma:internalName="triThemeTaxHTField0" ma:taxonomyFieldName="triTheme" ma:displayName="Thema" ma:default="" ma:fieldId="{68226377-40c6-4315-87d0-b2c8637e09e2}" ma:sspId="36e4df69-4b01-4cae-b5ad-e0d3bdd9be77" ma:termSetId="384ae8ea-204a-483a-95cc-ee06142d0f4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riThemesTaxHTField0" ma:index="18" nillable="true" ma:taxonomy="true" ma:internalName="triThemesTaxHTField0" ma:taxonomyFieldName="triThemes" ma:displayName="Themen" ma:default="" ma:fieldId="{abc9bfb6-9a48-4137-a12a-8093da2ffe49}" ma:taxonomyMulti="true" ma:sspId="36e4df69-4b01-4cae-b5ad-e0d3bdd9be77" ma:termSetId="384ae8ea-204a-483a-95cc-ee06142d0f4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riTargetGroupTaxHTField0" ma:index="20" nillable="true" ma:taxonomy="true" ma:internalName="triTargetGroupTaxHTField0" ma:taxonomyFieldName="triTargetGroup" ma:displayName="Zielgruppe" ma:default="" ma:fieldId="{c3f444e2-552e-4076-8158-f1ad49d606b5}" ma:taxonomyMulti="true" ma:sspId="36e4df69-4b01-4cae-b5ad-e0d3bdd9be77" ma:termSetId="c7600dc0-c7ad-4273-969d-9528f1b5a6e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riDocumentClassTaxHTField0" ma:index="25" nillable="true" ma:taxonomy="true" ma:internalName="triDocumentClassTaxHTField0" ma:taxonomyFieldName="triDocumentClass" ma:displayName="Dokumentenklasse" ma:default="" ma:fieldId="{7e7c83a9-62d1-484b-8800-ffd2b71eba26}" ma:sspId="36e4df69-4b01-4cae-b5ad-e0d3bdd9be77" ma:termSetId="7c0ff456-ee30-4b5f-b421-5fcacf44f5aa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/fields" elementFormDefault="qualified">
    <xsd:import namespace="http://schemas.microsoft.com/office/2006/documentManagement/types"/>
    <xsd:import namespace="http://schemas.microsoft.com/office/infopath/2007/PartnerControls"/>
    <xsd:element name="triExpires" ma:index="10" nillable="true" ma:displayName="Gültig bis" ma:description="Datum für Wiedervorlage eintragen" ma:format="DateOnly" ma:internalName="triExpires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dcf129-f24c-4aa8-b482-dff3b515590a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description="" ma:hidden="true" ma:list="{9da3743b-4a7c-4392-92eb-eef709b1e878}" ma:internalName="TaxCatchAll" ma:showField="CatchAllData" ma:web="61dcf129-f24c-4aa8-b482-dff3b515590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22" nillable="true" ma:displayName="Taxonomiespalte &quot;Alle abfangen&quot;1" ma:description="" ma:hidden="true" ma:list="{9da3743b-4a7c-4392-92eb-eef709b1e878}" ma:internalName="TaxCatchAllLabel" ma:readOnly="true" ma:showField="CatchAllDataLabel" ma:web="61dcf129-f24c-4aa8-b482-dff3b515590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KeywordTaxHTField" ma:index="26" nillable="true" ma:taxonomy="true" ma:internalName="TaxKeywordTaxHTField" ma:taxonomyFieldName="TaxKeyword" ma:displayName="Unternehmensstichwörter" ma:fieldId="{23f27201-bee3-471e-b2e7-b64fd8b7ca38}" ma:taxonomyMulti="true" ma:sspId="df764b7e-2826-4a63-a7e0-b96aa4cb87e2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1dcf129-f24c-4aa8-b482-dff3b515590a">
      <Value>1486</Value>
      <Value>1249</Value>
    </TaxCatchAll>
    <triDocumentClassTaxHTField0 xmlns="a80ff35d-a76c-4d64-aec1-eec131140b28">
      <Terms xmlns="http://schemas.microsoft.com/office/infopath/2007/PartnerControls"/>
    </triDocumentClassTaxHTField0>
    <TaxKeywordTaxHTField xmlns="61dcf129-f24c-4aa8-b482-dff3b515590a">
      <Terms xmlns="http://schemas.microsoft.com/office/infopath/2007/PartnerControls"/>
    </TaxKeywordTaxHTField>
    <triDocumentTypTaxHTField0 xmlns="a80ff35d-a76c-4d64-aec1-eec131140b28">
      <Terms xmlns="http://schemas.microsoft.com/office/infopath/2007/PartnerControls">
        <TermInfo xmlns="http://schemas.microsoft.com/office/infopath/2007/PartnerControls">
          <TermName xmlns="http://schemas.microsoft.com/office/infopath/2007/PartnerControls">Präsentation</TermName>
          <TermId xmlns="http://schemas.microsoft.com/office/infopath/2007/PartnerControls">515a024b-d812-4c72-9fed-08b18b128488</TermId>
        </TermInfo>
      </Terms>
    </triDocumentTypTaxHTField0>
    <triThemesTaxHTField0 xmlns="a80ff35d-a76c-4d64-aec1-eec131140b28">
      <Terms xmlns="http://schemas.microsoft.com/office/infopath/2007/PartnerControls"/>
    </triThemesTaxHTField0>
    <triServicesTaxHTField0 xmlns="a80ff35d-a76c-4d64-aec1-eec131140b28">
      <Terms xmlns="http://schemas.microsoft.com/office/infopath/2007/PartnerControls"/>
    </triServicesTaxHTField0>
    <triExpires xmlns="http://schemas.microsoft.com/sharepoint/v4/fields" xsi:nil="true"/>
    <triOrgUnitsTaxHTField0 xmlns="a80ff35d-a76c-4d64-aec1-eec131140b28">
      <Terms xmlns="http://schemas.microsoft.com/office/infopath/2007/PartnerControls"/>
    </triOrgUnitsTaxHTField0>
    <triThemeTaxHTField0 xmlns="a80ff35d-a76c-4d64-aec1-eec131140b28">
      <Terms xmlns="http://schemas.microsoft.com/office/infopath/2007/PartnerControls">
        <TermInfo xmlns="http://schemas.microsoft.com/office/infopath/2007/PartnerControls">
          <TermName xmlns="http://schemas.microsoft.com/office/infopath/2007/PartnerControls">Corporate-Design</TermName>
          <TermId xmlns="http://schemas.microsoft.com/office/infopath/2007/PartnerControls">bd5125e8-7fc9-4c39-8b76-9ca5f8fa390e</TermId>
        </TermInfo>
      </Terms>
    </triThemeTaxHTField0>
    <triTargetGroupTaxHTField0 xmlns="a80ff35d-a76c-4d64-aec1-eec131140b28">
      <Terms xmlns="http://schemas.microsoft.com/office/infopath/2007/PartnerControls"/>
    </triTargetGroupTaxHTField0>
  </documentManagement>
</p:properties>
</file>

<file path=customXml/itemProps1.xml><?xml version="1.0" encoding="utf-8"?>
<ds:datastoreItem xmlns:ds="http://schemas.openxmlformats.org/officeDocument/2006/customXml" ds:itemID="{316C4BCB-89E5-461D-BA8C-BAB93BF13A1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659E120-8614-409F-A0B8-FE5EE3F0CB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80ff35d-a76c-4d64-aec1-eec131140b28"/>
    <ds:schemaRef ds:uri="http://schemas.microsoft.com/sharepoint/v4/fields"/>
    <ds:schemaRef ds:uri="61dcf129-f24c-4aa8-b482-dff3b515590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1AE4F02-C2D5-4B5E-A475-557F6AFC3C44}">
  <ds:schemaRefs>
    <ds:schemaRef ds:uri="http://purl.org/dc/terms/"/>
    <ds:schemaRef ds:uri="http://schemas.microsoft.com/office/2006/documentManagement/types"/>
    <ds:schemaRef ds:uri="http://schemas.microsoft.com/office/2006/metadata/properties"/>
    <ds:schemaRef ds:uri="61dcf129-f24c-4aa8-b482-dff3b515590a"/>
    <ds:schemaRef ds:uri="http://purl.org/dc/elements/1.1/"/>
    <ds:schemaRef ds:uri="http://schemas.microsoft.com/office/infopath/2007/PartnerControls"/>
    <ds:schemaRef ds:uri="a80ff35d-a76c-4d64-aec1-eec131140b28"/>
    <ds:schemaRef ds:uri="http://schemas.openxmlformats.org/package/2006/metadata/core-properties"/>
    <ds:schemaRef ds:uri="http://schemas.microsoft.com/sharepoint/v4/field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742</Words>
  <Application>Microsoft Office PowerPoint</Application>
  <PresentationFormat>Benutzerdefiniert</PresentationFormat>
  <Paragraphs>160</Paragraphs>
  <Slides>12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9" baseType="lpstr">
      <vt:lpstr>Arial</vt:lpstr>
      <vt:lpstr>Calibri</vt:lpstr>
      <vt:lpstr>Courier New</vt:lpstr>
      <vt:lpstr>DINPro</vt:lpstr>
      <vt:lpstr>Times New Roman</vt:lpstr>
      <vt:lpstr>Wingdings</vt:lpstr>
      <vt:lpstr>Office Theme</vt:lpstr>
      <vt:lpstr>Trigger &amp; Functions in PL/SQL</vt:lpstr>
      <vt:lpstr>Before &amp; After Trigger</vt:lpstr>
      <vt:lpstr>Instead of - Trigger</vt:lpstr>
      <vt:lpstr>Sysdate in Constraints und Triggern verwenden </vt:lpstr>
      <vt:lpstr>Sysdate in Constraints verwenden</vt:lpstr>
      <vt:lpstr>Sysdate in Functions verwenden</vt:lpstr>
      <vt:lpstr>Function an eine Table binden</vt:lpstr>
      <vt:lpstr>Trigger erstellen mit Sysdate in der Bedingung</vt:lpstr>
      <vt:lpstr>Zeitgesteuerte Trigger aufrufe</vt:lpstr>
      <vt:lpstr>Einmalige zeitgesteuerte Jobs</vt:lpstr>
      <vt:lpstr>Wiederholende zeitgesteuerte Jobs</vt:lpstr>
      <vt:lpstr>Ein Wort der Warnung zu Triggern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Universität Göttingen</dc:title>
  <dc:creator>Lange, Regina (ZVW)</dc:creator>
  <cp:lastModifiedBy>Sebastian Schrage</cp:lastModifiedBy>
  <cp:revision>322</cp:revision>
  <dcterms:created xsi:type="dcterms:W3CDTF">2017-01-26T06:58:26Z</dcterms:created>
  <dcterms:modified xsi:type="dcterms:W3CDTF">2018-11-30T12:57:33Z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2016-08-08T00:00:00Z</vt:filetime>
  </property>
  <property fmtid="{D5CDD505-2E9C-101B-9397-08002B2CF9AE}" pid="3" name="Creator">
    <vt:lpwstr>Adobe InDesign CC 2015 (Macintosh)</vt:lpwstr>
  </property>
  <property fmtid="{D5CDD505-2E9C-101B-9397-08002B2CF9AE}" pid="4" name="LastSaved">
    <vt:filetime>2016-08-08T00:00:00Z</vt:filetime>
  </property>
  <property fmtid="{D5CDD505-2E9C-101B-9397-08002B2CF9AE}" pid="5" name="ContentTypeId">
    <vt:lpwstr>0x0101003096C689CA5C4FD8961A9703D84AAC1C00F49043ABB5149F4298E65ECE818139D7</vt:lpwstr>
  </property>
  <property fmtid="{D5CDD505-2E9C-101B-9397-08002B2CF9AE}" pid="6" name="TaxKeyword">
    <vt:lpwstr/>
  </property>
  <property fmtid="{D5CDD505-2E9C-101B-9397-08002B2CF9AE}" pid="7" name="triServices">
    <vt:lpwstr/>
  </property>
  <property fmtid="{D5CDD505-2E9C-101B-9397-08002B2CF9AE}" pid="8" name="triThemes">
    <vt:lpwstr/>
  </property>
  <property fmtid="{D5CDD505-2E9C-101B-9397-08002B2CF9AE}" pid="9" name="triDocumentClass">
    <vt:lpwstr/>
  </property>
  <property fmtid="{D5CDD505-2E9C-101B-9397-08002B2CF9AE}" pid="10" name="triTargetGroup">
    <vt:lpwstr/>
  </property>
  <property fmtid="{D5CDD505-2E9C-101B-9397-08002B2CF9AE}" pid="11" name="triServiceTaxHTField0">
    <vt:lpwstr/>
  </property>
  <property fmtid="{D5CDD505-2E9C-101B-9397-08002B2CF9AE}" pid="12" name="triOrgUnits">
    <vt:lpwstr/>
  </property>
  <property fmtid="{D5CDD505-2E9C-101B-9397-08002B2CF9AE}" pid="13" name="triDocumentTyp">
    <vt:lpwstr>1249;#Präsentation|515a024b-d812-4c72-9fed-08b18b128488</vt:lpwstr>
  </property>
  <property fmtid="{D5CDD505-2E9C-101B-9397-08002B2CF9AE}" pid="14" name="triService">
    <vt:lpwstr/>
  </property>
  <property fmtid="{D5CDD505-2E9C-101B-9397-08002B2CF9AE}" pid="15" name="triTheme">
    <vt:lpwstr>1486;#Corporate-Design|bd5125e8-7fc9-4c39-8b76-9ca5f8fa390e</vt:lpwstr>
  </property>
</Properties>
</file>